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media/image46.jpg" ContentType="image/jpeg"/>
  <Override PartName="/ppt/media/image47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31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31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319" r:id="rId23"/>
    <p:sldId id="324" r:id="rId24"/>
    <p:sldId id="322" r:id="rId25"/>
    <p:sldId id="325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26" r:id="rId44"/>
    <p:sldId id="298" r:id="rId45"/>
    <p:sldId id="321" r:id="rId46"/>
    <p:sldId id="299" r:id="rId47"/>
    <p:sldId id="320" r:id="rId48"/>
    <p:sldId id="327" r:id="rId49"/>
    <p:sldId id="301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h june young" initials="ojy" lastIdx="1" clrIdx="0">
    <p:extLst>
      <p:ext uri="{19B8F6BF-5375-455C-9EA6-DF929625EA0E}">
        <p15:presenceInfo xmlns:p15="http://schemas.microsoft.com/office/powerpoint/2012/main" userId="f873f16041069c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3" autoAdjust="0"/>
  </p:normalViewPr>
  <p:slideViewPr>
    <p:cSldViewPr>
      <p:cViewPr varScale="1">
        <p:scale>
          <a:sx n="157" d="100"/>
          <a:sy n="157" d="100"/>
        </p:scale>
        <p:origin x="294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23T08:35:12.6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445 72 10578 0 0,'-7'-4'3443'0'0,"-31"-18"481"0"0,36 22-3743 0 0,1-1 1 0 0,0 0-1 0 0,0 1 0 0 0,-1-1 0 0 0,1 1 0 0 0,0-1 0 0 0,-1 1 0 0 0,1 0 1 0 0,0-1-1 0 0,-1 1 0 0 0,1 0 0 0 0,-1 0 0 0 0,1 0 0 0 0,-1 0 0 0 0,1 0 1 0 0,0 0-1 0 0,-1 0 0 0 0,1 1 0 0 0,-1-1 0 0 0,1 1 0 0 0,0-1 0 0 0,-1 1 1 0 0,1-1-1 0 0,-1 1-181 0 0,12 5 3632 0 0,45 8-2268 0 0,110 12 209 0 0,1-8 1 0 0,39-5-1574 0 0,337-6 714 0 0,-426-7-545 0 0,369-11 157 0 0,-245 4-196 0 0,53-3-44 0 0,374 1 133 0 0,-533 13-149 0 0,33-8-70 0 0,-73-7 9 0 0,-62 5 20 0 0,1 3 1 0 0,19-1-30 0 0,-50 4 1 0 0,0 0 0 0 0,0 1 0 0 0,0-1 0 0 0,0 0 0 0 0,0 1 0 0 0,0-1 0 0 0,0 1 1 0 0,0-1-1 0 0,0 1 0 0 0,0 0 0 0 0,0 0 0 0 0,-1 0 0 0 0,1 0-1 0 0,-3 3-7 0 0,-16-4 33 0 0,-345-34 16 0 0,152 18-31 0 0,-398-12 140 0 0,545 26-139 0 0,-577 14 8 0 0,132 1 13 0 0,-243 15 38 0 0,601-18-84 0 0,-238 9 39 0 0,238-15-678 0 0,190 2-9872 0 0,5 0-2180 0 0,-16-5 7286 0 0,-4-4 2120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23T08:35:13.9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117 99 10554 0 0,'-14'-10'4235'0'0,"11"8"-3792"0"0,0-1 0 0 0,0 1 0 0 0,-1 0 0 0 0,1-1 1 0 0,0 1-1 0 0,-1 1 0 0 0,1-1 0 0 0,-1 0 0 0 0,1 1 0 0 0,-1 0 0 0 0,0 0 1 0 0,0 0-1 0 0,0 0 0 0 0,1 1 0 0 0,-1-1 0 0 0,0 1 0 0 0,0 0 0 0 0,0 0 0 0 0,0 1 1 0 0,0-1-1 0 0,0 1 0 0 0,1 0 0 0 0,-1 0 0 0 0,0 0-443 0 0,3-1 536 0 0,1 0-24 0 0,124-5 1989 0 0,-1-6-1 0 0,11-7-2500 0 0,3-1 498 0 0,72 3-498 0 0,355 26 452 0 0,-124 2-181 0 0,-210-17-243 0 0,-54-1 17 0 0,7 9-45 0 0,64 3 0 0 0,-245-6 0 0 0,-37 0 0 0 0,2 2 0 0 0,-1 1 0 0 0,-29 7 0 0 0,-42 5 0 0 0,-401 0 0 0 0,-189-30 0 0 0,464 1 0 0 0,84 3 0 0 0,0 6 0 0 0,-92 11 0 0 0,166-1-293 0 0,43-5-35 0 0,-1 2-1 0 0,1 1 0 0 0,0 2 0 0 0,1 1 1 0 0,-1 1-1 0 0,1 1 0 0 0,-9 5 329 0 0,27-4-445 0 0,0 5-3349 0 0,9-2-4044 0 0,2-12 7389 0 0,0 1 0 0 0,1-1 0 0 0,-1 0 0 0 0,1 0 0 0 0,-1 1 0 0 0,0-1 0 0 0,1 0 0 0 0,-1 0 0 0 0,1 1 0 0 0,-1-1 0 0 0,1 0 0 0 0,-1 0 0 0 0,1 0 0 0 0,-1 0 0 0 0,1 0 0 0 0,-1 0 0 0 0,1 0 0 0 0,-1 0 0 0 0,1 0 0 0 0,-1 0 0 0 0,1 0 0 0 0,-1 0 0 0 0,0 0 0 0 0,1 0 0 0 0,-1-1 0 0 0,1 1 0 0 0,-1 0 0 0 0,1 0 449 0 0,9-5-2769 0 0,3-3 22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429D5-9E8C-4189-B195-B56464B821C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6E93F-6B6C-404B-B1C6-2838F49CC1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38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45601" y="864660"/>
            <a:ext cx="585279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99" y="451969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9143981" y="623698"/>
                </a:moveTo>
                <a:lnTo>
                  <a:pt x="0" y="6236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623698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199" y="451969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81" y="0"/>
                </a:lnTo>
                <a:lnTo>
                  <a:pt x="9143981" y="623698"/>
                </a:lnTo>
                <a:lnTo>
                  <a:pt x="0" y="6236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024" y="65912"/>
            <a:ext cx="1575435" cy="238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5616" y="824183"/>
            <a:ext cx="7572767" cy="3499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761830" y="4693239"/>
            <a:ext cx="1306195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2824" y="4693239"/>
            <a:ext cx="451485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44465" y="4693229"/>
            <a:ext cx="330834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axpixel.freegreatpicture.com/Cat-Kittens-Free-Float-Kitten-Rush-Cat-Puppy-555822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publicdomain/zero/1.0/deed.e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3.png"/><Relationship Id="rId7" Type="http://schemas.openxmlformats.org/officeDocument/2006/relationships/customXml" Target="../ink/ink2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142819805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malfe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" TargetMode="External"/><Relationship Id="rId2" Type="http://schemas.openxmlformats.org/officeDocument/2006/relationships/hyperlink" Target="https://www.flickr.com/photos/malfet/14281980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2.jpg"/><Relationship Id="rId4" Type="http://schemas.openxmlformats.org/officeDocument/2006/relationships/hyperlink" Target="https://creativecommons.org/licenses/by/2.0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photo/blonde-haired-woman-in-blue-shirt-y-27411/" TargetMode="Externa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49.png"/><Relationship Id="rId21" Type="http://schemas.openxmlformats.org/officeDocument/2006/relationships/image" Target="../media/image69.png"/><Relationship Id="rId7" Type="http://schemas.openxmlformats.org/officeDocument/2006/relationships/image" Target="../media/image53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48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1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49.png"/><Relationship Id="rId21" Type="http://schemas.openxmlformats.org/officeDocument/2006/relationships/image" Target="../media/image69.png"/><Relationship Id="rId7" Type="http://schemas.openxmlformats.org/officeDocument/2006/relationships/image" Target="../media/image53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48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1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creativecommons.org/licenses/by/2.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malfet/" TargetMode="External"/><Relationship Id="rId5" Type="http://schemas.openxmlformats.org/officeDocument/2006/relationships/hyperlink" Target="https://www.flickr.com/photos/malfet/1428198050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malfet/1428198050" TargetMode="External"/><Relationship Id="rId3" Type="http://schemas.openxmlformats.org/officeDocument/2006/relationships/image" Target="../media/image84.jpg"/><Relationship Id="rId7" Type="http://schemas.openxmlformats.org/officeDocument/2006/relationships/image" Target="../media/image77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11" Type="http://schemas.openxmlformats.org/officeDocument/2006/relationships/hyperlink" Target="https://sandbox.open.wolframcloud.com/app/objects/26bc9cd9-50a8-42a9-8dbf-7a265d9e79c8" TargetMode="External"/><Relationship Id="rId5" Type="http://schemas.openxmlformats.org/officeDocument/2006/relationships/image" Target="../media/image86.jpg"/><Relationship Id="rId10" Type="http://schemas.openxmlformats.org/officeDocument/2006/relationships/hyperlink" Target="https://creativecommons.org/licenses/by/2.0/" TargetMode="External"/><Relationship Id="rId4" Type="http://schemas.openxmlformats.org/officeDocument/2006/relationships/image" Target="../media/image85.jpg"/><Relationship Id="rId9" Type="http://schemas.openxmlformats.org/officeDocument/2006/relationships/hyperlink" Target="https://www.flickr.com/photos/malfet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2.0/" TargetMode="External"/><Relationship Id="rId3" Type="http://schemas.openxmlformats.org/officeDocument/2006/relationships/image" Target="../media/image77.jpg"/><Relationship Id="rId7" Type="http://schemas.openxmlformats.org/officeDocument/2006/relationships/hyperlink" Target="https://www.flickr.com/photos/malfet/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malfet/1428198050" TargetMode="External"/><Relationship Id="rId5" Type="http://schemas.openxmlformats.org/officeDocument/2006/relationships/image" Target="../media/image90.jpg"/><Relationship Id="rId10" Type="http://schemas.openxmlformats.org/officeDocument/2006/relationships/hyperlink" Target="https://creativecommons.org/publicdomain/zero/1.0/" TargetMode="External"/><Relationship Id="rId4" Type="http://schemas.openxmlformats.org/officeDocument/2006/relationships/image" Target="../media/image89.jpg"/><Relationship Id="rId9" Type="http://schemas.openxmlformats.org/officeDocument/2006/relationships/hyperlink" Target="https://www.pexels.com/photo/audi-cabriolet-car-red-2568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red-cat-animals-cat-face-cat-red-1451799/" TargetMode="External"/><Relationship Id="rId3" Type="http://schemas.openxmlformats.org/officeDocument/2006/relationships/hyperlink" Target="https://pixabay.com/en/cat-cat-in-the-dark-eyes-staring-987528/" TargetMode="External"/><Relationship Id="rId7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xpixel.freegreatpicture.com/Cats-Silhouette-Cats-Eyes-Silhouette-Cat-694730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://maxpixel.freegreatpicture.com/Animals-Tree-Sun-Cat-In-Tree-Cat-Feline-Titus-63683" TargetMode="External"/><Relationship Id="rId4" Type="http://schemas.openxmlformats.org/officeDocument/2006/relationships/hyperlink" Target="https://creativecommons.org/publicdomain/zero/1.0/deed.en" TargetMode="External"/><Relationship Id="rId9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sarahcord/" TargetMode="External"/><Relationship Id="rId13" Type="http://schemas.openxmlformats.org/officeDocument/2006/relationships/image" Target="../media/image13.jpg"/><Relationship Id="rId3" Type="http://schemas.openxmlformats.org/officeDocument/2006/relationships/hyperlink" Target="https://www.flickr.com/photos/kaibara/" TargetMode="External"/><Relationship Id="rId7" Type="http://schemas.openxmlformats.org/officeDocument/2006/relationships/hyperlink" Target="https://www.flickr.com/photos/sarahcord/364252525" TargetMode="External"/><Relationship Id="rId12" Type="http://schemas.openxmlformats.org/officeDocument/2006/relationships/hyperlink" Target="https://www.flickr.com/photos/34745138%40N00/4068996309" TargetMode="External"/><Relationship Id="rId2" Type="http://schemas.openxmlformats.org/officeDocument/2006/relationships/hyperlink" Target="https://www.flickr.com/photos/kaibara/3625964429/in/photostrea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eviltomthai/" TargetMode="External"/><Relationship Id="rId11" Type="http://schemas.openxmlformats.org/officeDocument/2006/relationships/image" Target="../media/image12.jpg"/><Relationship Id="rId5" Type="http://schemas.openxmlformats.org/officeDocument/2006/relationships/hyperlink" Target="https://c1.staticflickr.com/5/4101/4877610923_52c9a5fedf_b.jpg" TargetMode="External"/><Relationship Id="rId10" Type="http://schemas.openxmlformats.org/officeDocument/2006/relationships/image" Target="../media/image11.jpg"/><Relationship Id="rId4" Type="http://schemas.openxmlformats.org/officeDocument/2006/relationships/hyperlink" Target="https://creativecommons.org/licenses/by/2.0/" TargetMode="External"/><Relationship Id="rId9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at-hidden-meadow-green-summer-1009957/" TargetMode="External"/><Relationship Id="rId3" Type="http://schemas.openxmlformats.org/officeDocument/2006/relationships/hyperlink" Target="https://creativecommons.org/publicdomain/zero/1.0/deed.en" TargetMode="External"/><Relationship Id="rId7" Type="http://schemas.openxmlformats.org/officeDocument/2006/relationships/image" Target="../media/image15.jpg"/><Relationship Id="rId2" Type="http://schemas.openxmlformats.org/officeDocument/2006/relationships/hyperlink" Target="https://pixabay.com/p-393294/?no_redir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eople/81571077%40N00?rb=1" TargetMode="External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t-camouflage-autumn-fur-animals-408728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photo/view-of-cat-in-snow-248276/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creativecommons.org/publicdomain/zero/1.0/deed.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49" y="4500640"/>
            <a:ext cx="9182100" cy="662305"/>
            <a:chOff x="-19249" y="4500640"/>
            <a:chExt cx="9182100" cy="662305"/>
          </a:xfrm>
        </p:grpSpPr>
        <p:sp>
          <p:nvSpPr>
            <p:cNvPr id="3" name="object 3"/>
            <p:cNvSpPr/>
            <p:nvPr/>
          </p:nvSpPr>
          <p:spPr>
            <a:xfrm>
              <a:off x="-199" y="4519690"/>
              <a:ext cx="9144000" cy="624205"/>
            </a:xfrm>
            <a:custGeom>
              <a:avLst/>
              <a:gdLst/>
              <a:ahLst/>
              <a:cxnLst/>
              <a:rect l="l" t="t" r="r" b="b"/>
              <a:pathLst>
                <a:path w="9144000" h="624204">
                  <a:moveTo>
                    <a:pt x="0" y="0"/>
                  </a:moveTo>
                  <a:lnTo>
                    <a:pt x="9143981" y="0"/>
                  </a:lnTo>
                  <a:lnTo>
                    <a:pt x="9143981" y="623698"/>
                  </a:lnTo>
                  <a:lnTo>
                    <a:pt x="0" y="6236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8C14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99" y="4519690"/>
              <a:ext cx="9144000" cy="624205"/>
            </a:xfrm>
            <a:custGeom>
              <a:avLst/>
              <a:gdLst/>
              <a:ahLst/>
              <a:cxnLst/>
              <a:rect l="l" t="t" r="r" b="b"/>
              <a:pathLst>
                <a:path w="9144000" h="624204">
                  <a:moveTo>
                    <a:pt x="9143981" y="623698"/>
                  </a:moveTo>
                  <a:lnTo>
                    <a:pt x="0" y="623698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623698"/>
                  </a:lnTo>
                  <a:close/>
                </a:path>
              </a:pathLst>
            </a:custGeom>
            <a:solidFill>
              <a:srgbClr val="8C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99" y="4519690"/>
              <a:ext cx="9144000" cy="624205"/>
            </a:xfrm>
            <a:custGeom>
              <a:avLst/>
              <a:gdLst/>
              <a:ahLst/>
              <a:cxnLst/>
              <a:rect l="l" t="t" r="r" b="b"/>
              <a:pathLst>
                <a:path w="9144000" h="624204">
                  <a:moveTo>
                    <a:pt x="0" y="0"/>
                  </a:moveTo>
                  <a:lnTo>
                    <a:pt x="9143981" y="0"/>
                  </a:lnTo>
                  <a:lnTo>
                    <a:pt x="9143981" y="623698"/>
                  </a:lnTo>
                  <a:lnTo>
                    <a:pt x="0" y="6236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8C14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288303" y="1646864"/>
            <a:ext cx="2634615" cy="443230"/>
          </a:xfrm>
          <a:custGeom>
            <a:avLst/>
            <a:gdLst/>
            <a:ahLst/>
            <a:cxnLst/>
            <a:rect l="l" t="t" r="r" b="b"/>
            <a:pathLst>
              <a:path w="2634615" h="443230">
                <a:moveTo>
                  <a:pt x="288130" y="435172"/>
                </a:moveTo>
                <a:lnTo>
                  <a:pt x="0" y="435172"/>
                </a:lnTo>
                <a:lnTo>
                  <a:pt x="0" y="0"/>
                </a:lnTo>
                <a:lnTo>
                  <a:pt x="57749" y="0"/>
                </a:lnTo>
                <a:lnTo>
                  <a:pt x="57749" y="386357"/>
                </a:lnTo>
                <a:lnTo>
                  <a:pt x="288130" y="386357"/>
                </a:lnTo>
                <a:lnTo>
                  <a:pt x="288130" y="435172"/>
                </a:lnTo>
                <a:close/>
              </a:path>
              <a:path w="2634615" h="443230">
                <a:moveTo>
                  <a:pt x="464638" y="442614"/>
                </a:moveTo>
                <a:lnTo>
                  <a:pt x="418762" y="436996"/>
                </a:lnTo>
                <a:lnTo>
                  <a:pt x="380551" y="420141"/>
                </a:lnTo>
                <a:lnTo>
                  <a:pt x="350676" y="393277"/>
                </a:lnTo>
                <a:lnTo>
                  <a:pt x="329802" y="357633"/>
                </a:lnTo>
                <a:lnTo>
                  <a:pt x="317522" y="317114"/>
                </a:lnTo>
                <a:lnTo>
                  <a:pt x="313429" y="275629"/>
                </a:lnTo>
                <a:lnTo>
                  <a:pt x="316052" y="242245"/>
                </a:lnTo>
                <a:lnTo>
                  <a:pt x="337040" y="184128"/>
                </a:lnTo>
                <a:lnTo>
                  <a:pt x="377763" y="139014"/>
                </a:lnTo>
                <a:lnTo>
                  <a:pt x="430745" y="115723"/>
                </a:lnTo>
                <a:lnTo>
                  <a:pt x="461371" y="112811"/>
                </a:lnTo>
                <a:lnTo>
                  <a:pt x="493405" y="115862"/>
                </a:lnTo>
                <a:lnTo>
                  <a:pt x="521643" y="125015"/>
                </a:lnTo>
                <a:lnTo>
                  <a:pt x="546087" y="140270"/>
                </a:lnTo>
                <a:lnTo>
                  <a:pt x="563570" y="158352"/>
                </a:lnTo>
                <a:lnTo>
                  <a:pt x="457799" y="158352"/>
                </a:lnTo>
                <a:lnTo>
                  <a:pt x="440590" y="159859"/>
                </a:lnTo>
                <a:lnTo>
                  <a:pt x="396772" y="182463"/>
                </a:lnTo>
                <a:lnTo>
                  <a:pt x="371210" y="228004"/>
                </a:lnTo>
                <a:lnTo>
                  <a:pt x="368197" y="247352"/>
                </a:lnTo>
                <a:lnTo>
                  <a:pt x="601247" y="247352"/>
                </a:lnTo>
                <a:lnTo>
                  <a:pt x="601900" y="250421"/>
                </a:lnTo>
                <a:lnTo>
                  <a:pt x="604245" y="286940"/>
                </a:lnTo>
                <a:lnTo>
                  <a:pt x="604245" y="293191"/>
                </a:lnTo>
                <a:lnTo>
                  <a:pt x="368197" y="293191"/>
                </a:lnTo>
                <a:lnTo>
                  <a:pt x="368197" y="297060"/>
                </a:lnTo>
                <a:lnTo>
                  <a:pt x="374747" y="337615"/>
                </a:lnTo>
                <a:lnTo>
                  <a:pt x="408718" y="381371"/>
                </a:lnTo>
                <a:lnTo>
                  <a:pt x="444734" y="395063"/>
                </a:lnTo>
                <a:lnTo>
                  <a:pt x="466428" y="396774"/>
                </a:lnTo>
                <a:lnTo>
                  <a:pt x="571601" y="396774"/>
                </a:lnTo>
                <a:lnTo>
                  <a:pt x="569490" y="399761"/>
                </a:lnTo>
                <a:lnTo>
                  <a:pt x="553344" y="415080"/>
                </a:lnTo>
                <a:lnTo>
                  <a:pt x="534517" y="427126"/>
                </a:lnTo>
                <a:lnTo>
                  <a:pt x="513456" y="435730"/>
                </a:lnTo>
                <a:lnTo>
                  <a:pt x="490162" y="440893"/>
                </a:lnTo>
                <a:lnTo>
                  <a:pt x="464638" y="442614"/>
                </a:lnTo>
                <a:close/>
              </a:path>
              <a:path w="2634615" h="443230">
                <a:moveTo>
                  <a:pt x="601247" y="247352"/>
                </a:moveTo>
                <a:lnTo>
                  <a:pt x="549172" y="247352"/>
                </a:lnTo>
                <a:lnTo>
                  <a:pt x="546543" y="228972"/>
                </a:lnTo>
                <a:lnTo>
                  <a:pt x="541028" y="212228"/>
                </a:lnTo>
                <a:lnTo>
                  <a:pt x="507826" y="172584"/>
                </a:lnTo>
                <a:lnTo>
                  <a:pt x="457799" y="158352"/>
                </a:lnTo>
                <a:lnTo>
                  <a:pt x="563570" y="158352"/>
                </a:lnTo>
                <a:lnTo>
                  <a:pt x="566736" y="161627"/>
                </a:lnTo>
                <a:lnTo>
                  <a:pt x="583145" y="187765"/>
                </a:lnTo>
                <a:lnTo>
                  <a:pt x="594867" y="217362"/>
                </a:lnTo>
                <a:lnTo>
                  <a:pt x="601247" y="247352"/>
                </a:lnTo>
                <a:close/>
              </a:path>
              <a:path w="2634615" h="443230">
                <a:moveTo>
                  <a:pt x="571601" y="396774"/>
                </a:moveTo>
                <a:lnTo>
                  <a:pt x="466428" y="396774"/>
                </a:lnTo>
                <a:lnTo>
                  <a:pt x="482805" y="395770"/>
                </a:lnTo>
                <a:lnTo>
                  <a:pt x="497417" y="392756"/>
                </a:lnTo>
                <a:lnTo>
                  <a:pt x="530651" y="371828"/>
                </a:lnTo>
                <a:lnTo>
                  <a:pt x="547981" y="335160"/>
                </a:lnTo>
                <a:lnTo>
                  <a:pt x="599178" y="335160"/>
                </a:lnTo>
                <a:lnTo>
                  <a:pt x="592407" y="359800"/>
                </a:lnTo>
                <a:lnTo>
                  <a:pt x="582486" y="381371"/>
                </a:lnTo>
                <a:lnTo>
                  <a:pt x="571601" y="396774"/>
                </a:lnTo>
                <a:close/>
              </a:path>
              <a:path w="2634615" h="443230">
                <a:moveTo>
                  <a:pt x="788192" y="442614"/>
                </a:moveTo>
                <a:lnTo>
                  <a:pt x="726801" y="431786"/>
                </a:lnTo>
                <a:lnTo>
                  <a:pt x="680140" y="399305"/>
                </a:lnTo>
                <a:lnTo>
                  <a:pt x="650672" y="348219"/>
                </a:lnTo>
                <a:lnTo>
                  <a:pt x="640850" y="281582"/>
                </a:lnTo>
                <a:lnTo>
                  <a:pt x="643334" y="244868"/>
                </a:lnTo>
                <a:lnTo>
                  <a:pt x="663204" y="183327"/>
                </a:lnTo>
                <a:lnTo>
                  <a:pt x="702289" y="138512"/>
                </a:lnTo>
                <a:lnTo>
                  <a:pt x="756688" y="115667"/>
                </a:lnTo>
                <a:lnTo>
                  <a:pt x="789382" y="112811"/>
                </a:lnTo>
                <a:lnTo>
                  <a:pt x="816898" y="114523"/>
                </a:lnTo>
                <a:lnTo>
                  <a:pt x="863779" y="128215"/>
                </a:lnTo>
                <a:lnTo>
                  <a:pt x="899295" y="155525"/>
                </a:lnTo>
                <a:lnTo>
                  <a:pt x="901183" y="158352"/>
                </a:lnTo>
                <a:lnTo>
                  <a:pt x="793850" y="158352"/>
                </a:lnTo>
                <a:lnTo>
                  <a:pt x="771190" y="160371"/>
                </a:lnTo>
                <a:lnTo>
                  <a:pt x="734575" y="176518"/>
                </a:lnTo>
                <a:lnTo>
                  <a:pt x="709683" y="208442"/>
                </a:lnTo>
                <a:lnTo>
                  <a:pt x="697181" y="253909"/>
                </a:lnTo>
                <a:lnTo>
                  <a:pt x="695618" y="281582"/>
                </a:lnTo>
                <a:lnTo>
                  <a:pt x="697163" y="306464"/>
                </a:lnTo>
                <a:lnTo>
                  <a:pt x="709518" y="348359"/>
                </a:lnTo>
                <a:lnTo>
                  <a:pt x="733794" y="379111"/>
                </a:lnTo>
                <a:lnTo>
                  <a:pt x="787601" y="396774"/>
                </a:lnTo>
                <a:lnTo>
                  <a:pt x="895689" y="396774"/>
                </a:lnTo>
                <a:lnTo>
                  <a:pt x="882851" y="410764"/>
                </a:lnTo>
                <a:lnTo>
                  <a:pt x="863540" y="424699"/>
                </a:lnTo>
                <a:lnTo>
                  <a:pt x="841326" y="434652"/>
                </a:lnTo>
                <a:lnTo>
                  <a:pt x="816209" y="440623"/>
                </a:lnTo>
                <a:lnTo>
                  <a:pt x="788192" y="442614"/>
                </a:lnTo>
                <a:close/>
              </a:path>
              <a:path w="2634615" h="443230">
                <a:moveTo>
                  <a:pt x="925409" y="221158"/>
                </a:moveTo>
                <a:lnTo>
                  <a:pt x="871831" y="221158"/>
                </a:lnTo>
                <a:lnTo>
                  <a:pt x="867823" y="206740"/>
                </a:lnTo>
                <a:lnTo>
                  <a:pt x="862046" y="194145"/>
                </a:lnTo>
                <a:lnTo>
                  <a:pt x="834334" y="167394"/>
                </a:lnTo>
                <a:lnTo>
                  <a:pt x="793850" y="158352"/>
                </a:lnTo>
                <a:lnTo>
                  <a:pt x="901183" y="158352"/>
                </a:lnTo>
                <a:lnTo>
                  <a:pt x="911721" y="174128"/>
                </a:lnTo>
                <a:lnTo>
                  <a:pt x="920426" y="196006"/>
                </a:lnTo>
                <a:lnTo>
                  <a:pt x="925409" y="221158"/>
                </a:lnTo>
                <a:close/>
              </a:path>
              <a:path w="2634615" h="443230">
                <a:moveTo>
                  <a:pt x="895689" y="396774"/>
                </a:moveTo>
                <a:lnTo>
                  <a:pt x="787601" y="396774"/>
                </a:lnTo>
                <a:lnTo>
                  <a:pt x="805503" y="395500"/>
                </a:lnTo>
                <a:lnTo>
                  <a:pt x="821417" y="391677"/>
                </a:lnTo>
                <a:lnTo>
                  <a:pt x="857162" y="365213"/>
                </a:lnTo>
                <a:lnTo>
                  <a:pt x="874212" y="319980"/>
                </a:lnTo>
                <a:lnTo>
                  <a:pt x="927199" y="319980"/>
                </a:lnTo>
                <a:lnTo>
                  <a:pt x="921191" y="347755"/>
                </a:lnTo>
                <a:lnTo>
                  <a:pt x="911797" y="372144"/>
                </a:lnTo>
                <a:lnTo>
                  <a:pt x="899017" y="393147"/>
                </a:lnTo>
                <a:lnTo>
                  <a:pt x="895689" y="396774"/>
                </a:lnTo>
                <a:close/>
              </a:path>
              <a:path w="2634615" h="443230">
                <a:moveTo>
                  <a:pt x="1057272" y="119955"/>
                </a:moveTo>
                <a:lnTo>
                  <a:pt x="1005485" y="119955"/>
                </a:lnTo>
                <a:lnTo>
                  <a:pt x="1005485" y="25598"/>
                </a:lnTo>
                <a:lnTo>
                  <a:pt x="1057272" y="25598"/>
                </a:lnTo>
                <a:lnTo>
                  <a:pt x="1057272" y="119955"/>
                </a:lnTo>
                <a:close/>
              </a:path>
              <a:path w="2634615" h="443230">
                <a:moveTo>
                  <a:pt x="1120080" y="165794"/>
                </a:moveTo>
                <a:lnTo>
                  <a:pt x="951602" y="165794"/>
                </a:lnTo>
                <a:lnTo>
                  <a:pt x="951602" y="119955"/>
                </a:lnTo>
                <a:lnTo>
                  <a:pt x="1120080" y="119955"/>
                </a:lnTo>
                <a:lnTo>
                  <a:pt x="1120080" y="165794"/>
                </a:lnTo>
                <a:close/>
              </a:path>
              <a:path w="2634615" h="443230">
                <a:moveTo>
                  <a:pt x="1120080" y="435172"/>
                </a:moveTo>
                <a:lnTo>
                  <a:pt x="1077218" y="435172"/>
                </a:lnTo>
                <a:lnTo>
                  <a:pt x="1057685" y="434223"/>
                </a:lnTo>
                <a:lnTo>
                  <a:pt x="1020068" y="419992"/>
                </a:lnTo>
                <a:lnTo>
                  <a:pt x="1005485" y="369093"/>
                </a:lnTo>
                <a:lnTo>
                  <a:pt x="1005485" y="165794"/>
                </a:lnTo>
                <a:lnTo>
                  <a:pt x="1057272" y="165794"/>
                </a:lnTo>
                <a:lnTo>
                  <a:pt x="1057272" y="363139"/>
                </a:lnTo>
                <a:lnTo>
                  <a:pt x="1058249" y="373511"/>
                </a:lnTo>
                <a:lnTo>
                  <a:pt x="1097095" y="389249"/>
                </a:lnTo>
                <a:lnTo>
                  <a:pt x="1120080" y="389333"/>
                </a:lnTo>
                <a:lnTo>
                  <a:pt x="1120080" y="435172"/>
                </a:lnTo>
                <a:close/>
              </a:path>
              <a:path w="2634615" h="443230">
                <a:moveTo>
                  <a:pt x="1285577" y="442614"/>
                </a:moveTo>
                <a:lnTo>
                  <a:pt x="1237616" y="435507"/>
                </a:lnTo>
                <a:lnTo>
                  <a:pt x="1203871" y="414188"/>
                </a:lnTo>
                <a:lnTo>
                  <a:pt x="1183889" y="378953"/>
                </a:lnTo>
                <a:lnTo>
                  <a:pt x="1177230" y="330100"/>
                </a:lnTo>
                <a:lnTo>
                  <a:pt x="1177230" y="119955"/>
                </a:lnTo>
                <a:lnTo>
                  <a:pt x="1229017" y="119955"/>
                </a:lnTo>
                <a:lnTo>
                  <a:pt x="1229017" y="334863"/>
                </a:lnTo>
                <a:lnTo>
                  <a:pt x="1230087" y="347680"/>
                </a:lnTo>
                <a:lnTo>
                  <a:pt x="1255501" y="386896"/>
                </a:lnTo>
                <a:lnTo>
                  <a:pt x="1293311" y="396774"/>
                </a:lnTo>
                <a:lnTo>
                  <a:pt x="1380666" y="396774"/>
                </a:lnTo>
                <a:lnTo>
                  <a:pt x="1379095" y="399174"/>
                </a:lnTo>
                <a:lnTo>
                  <a:pt x="1345108" y="428921"/>
                </a:lnTo>
                <a:lnTo>
                  <a:pt x="1301909" y="441758"/>
                </a:lnTo>
                <a:lnTo>
                  <a:pt x="1285577" y="442614"/>
                </a:lnTo>
                <a:close/>
              </a:path>
              <a:path w="2634615" h="443230">
                <a:moveTo>
                  <a:pt x="1380666" y="396774"/>
                </a:moveTo>
                <a:lnTo>
                  <a:pt x="1293311" y="396774"/>
                </a:lnTo>
                <a:lnTo>
                  <a:pt x="1314362" y="395072"/>
                </a:lnTo>
                <a:lnTo>
                  <a:pt x="1332865" y="389965"/>
                </a:lnTo>
                <a:lnTo>
                  <a:pt x="1372838" y="354982"/>
                </a:lnTo>
                <a:lnTo>
                  <a:pt x="1386484" y="300036"/>
                </a:lnTo>
                <a:lnTo>
                  <a:pt x="1386484" y="119955"/>
                </a:lnTo>
                <a:lnTo>
                  <a:pt x="1438272" y="119955"/>
                </a:lnTo>
                <a:lnTo>
                  <a:pt x="1438272" y="385166"/>
                </a:lnTo>
                <a:lnTo>
                  <a:pt x="1388266" y="385166"/>
                </a:lnTo>
                <a:lnTo>
                  <a:pt x="1380666" y="396774"/>
                </a:lnTo>
                <a:close/>
              </a:path>
              <a:path w="2634615" h="443230">
                <a:moveTo>
                  <a:pt x="1438272" y="435172"/>
                </a:moveTo>
                <a:lnTo>
                  <a:pt x="1389456" y="435172"/>
                </a:lnTo>
                <a:lnTo>
                  <a:pt x="1389456" y="385166"/>
                </a:lnTo>
                <a:lnTo>
                  <a:pt x="1438272" y="385166"/>
                </a:lnTo>
                <a:lnTo>
                  <a:pt x="1438272" y="435172"/>
                </a:lnTo>
                <a:close/>
              </a:path>
              <a:path w="2634615" h="443230">
                <a:moveTo>
                  <a:pt x="1608350" y="186332"/>
                </a:moveTo>
                <a:lnTo>
                  <a:pt x="1564478" y="186332"/>
                </a:lnTo>
                <a:lnTo>
                  <a:pt x="1574088" y="168789"/>
                </a:lnTo>
                <a:lnTo>
                  <a:pt x="1609274" y="130671"/>
                </a:lnTo>
                <a:lnTo>
                  <a:pt x="1655178" y="113648"/>
                </a:lnTo>
                <a:lnTo>
                  <a:pt x="1673120" y="112513"/>
                </a:lnTo>
                <a:lnTo>
                  <a:pt x="1677387" y="112513"/>
                </a:lnTo>
                <a:lnTo>
                  <a:pt x="1678682" y="112612"/>
                </a:lnTo>
                <a:lnTo>
                  <a:pt x="1680263" y="112811"/>
                </a:lnTo>
                <a:lnTo>
                  <a:pt x="1680263" y="167580"/>
                </a:lnTo>
                <a:lnTo>
                  <a:pt x="1653001" y="169515"/>
                </a:lnTo>
                <a:lnTo>
                  <a:pt x="1629551" y="175319"/>
                </a:lnTo>
                <a:lnTo>
                  <a:pt x="1609914" y="184993"/>
                </a:lnTo>
                <a:lnTo>
                  <a:pt x="1608350" y="186332"/>
                </a:lnTo>
                <a:close/>
              </a:path>
              <a:path w="2634615" h="443230">
                <a:moveTo>
                  <a:pt x="1566268" y="435172"/>
                </a:moveTo>
                <a:lnTo>
                  <a:pt x="1514472" y="435172"/>
                </a:lnTo>
                <a:lnTo>
                  <a:pt x="1514472" y="119955"/>
                </a:lnTo>
                <a:lnTo>
                  <a:pt x="1563287" y="119955"/>
                </a:lnTo>
                <a:lnTo>
                  <a:pt x="1563287" y="186332"/>
                </a:lnTo>
                <a:lnTo>
                  <a:pt x="1608350" y="186332"/>
                </a:lnTo>
                <a:lnTo>
                  <a:pt x="1581916" y="216116"/>
                </a:lnTo>
                <a:lnTo>
                  <a:pt x="1568006" y="263890"/>
                </a:lnTo>
                <a:lnTo>
                  <a:pt x="1566268" y="294083"/>
                </a:lnTo>
                <a:lnTo>
                  <a:pt x="1566268" y="435172"/>
                </a:lnTo>
                <a:close/>
              </a:path>
              <a:path w="2634615" h="443230">
                <a:moveTo>
                  <a:pt x="1853504" y="442614"/>
                </a:moveTo>
                <a:lnTo>
                  <a:pt x="1807628" y="436996"/>
                </a:lnTo>
                <a:lnTo>
                  <a:pt x="1769417" y="420141"/>
                </a:lnTo>
                <a:lnTo>
                  <a:pt x="1739535" y="393277"/>
                </a:lnTo>
                <a:lnTo>
                  <a:pt x="1718668" y="357633"/>
                </a:lnTo>
                <a:lnTo>
                  <a:pt x="1706388" y="317114"/>
                </a:lnTo>
                <a:lnTo>
                  <a:pt x="1702295" y="275629"/>
                </a:lnTo>
                <a:lnTo>
                  <a:pt x="1704918" y="242245"/>
                </a:lnTo>
                <a:lnTo>
                  <a:pt x="1725902" y="184128"/>
                </a:lnTo>
                <a:lnTo>
                  <a:pt x="1766625" y="139014"/>
                </a:lnTo>
                <a:lnTo>
                  <a:pt x="1819607" y="115723"/>
                </a:lnTo>
                <a:lnTo>
                  <a:pt x="1850227" y="112811"/>
                </a:lnTo>
                <a:lnTo>
                  <a:pt x="1882263" y="115862"/>
                </a:lnTo>
                <a:lnTo>
                  <a:pt x="1910505" y="125015"/>
                </a:lnTo>
                <a:lnTo>
                  <a:pt x="1934951" y="140270"/>
                </a:lnTo>
                <a:lnTo>
                  <a:pt x="1952436" y="158352"/>
                </a:lnTo>
                <a:lnTo>
                  <a:pt x="1846655" y="158352"/>
                </a:lnTo>
                <a:lnTo>
                  <a:pt x="1829448" y="159859"/>
                </a:lnTo>
                <a:lnTo>
                  <a:pt x="1785638" y="182463"/>
                </a:lnTo>
                <a:lnTo>
                  <a:pt x="1760076" y="228004"/>
                </a:lnTo>
                <a:lnTo>
                  <a:pt x="1757063" y="247352"/>
                </a:lnTo>
                <a:lnTo>
                  <a:pt x="1990106" y="247352"/>
                </a:lnTo>
                <a:lnTo>
                  <a:pt x="1990759" y="250421"/>
                </a:lnTo>
                <a:lnTo>
                  <a:pt x="1993102" y="286940"/>
                </a:lnTo>
                <a:lnTo>
                  <a:pt x="1993102" y="293191"/>
                </a:lnTo>
                <a:lnTo>
                  <a:pt x="1757063" y="293191"/>
                </a:lnTo>
                <a:lnTo>
                  <a:pt x="1757063" y="297060"/>
                </a:lnTo>
                <a:lnTo>
                  <a:pt x="1763613" y="337615"/>
                </a:lnTo>
                <a:lnTo>
                  <a:pt x="1797580" y="381371"/>
                </a:lnTo>
                <a:lnTo>
                  <a:pt x="1833595" y="395063"/>
                </a:lnTo>
                <a:lnTo>
                  <a:pt x="1855285" y="396774"/>
                </a:lnTo>
                <a:lnTo>
                  <a:pt x="1960459" y="396774"/>
                </a:lnTo>
                <a:lnTo>
                  <a:pt x="1958348" y="399761"/>
                </a:lnTo>
                <a:lnTo>
                  <a:pt x="1942200" y="415080"/>
                </a:lnTo>
                <a:lnTo>
                  <a:pt x="1923375" y="427126"/>
                </a:lnTo>
                <a:lnTo>
                  <a:pt x="1902317" y="435730"/>
                </a:lnTo>
                <a:lnTo>
                  <a:pt x="1879026" y="440893"/>
                </a:lnTo>
                <a:lnTo>
                  <a:pt x="1853504" y="442614"/>
                </a:lnTo>
                <a:close/>
              </a:path>
              <a:path w="2634615" h="443230">
                <a:moveTo>
                  <a:pt x="1990106" y="247352"/>
                </a:moveTo>
                <a:lnTo>
                  <a:pt x="1938038" y="247352"/>
                </a:lnTo>
                <a:lnTo>
                  <a:pt x="1935404" y="228972"/>
                </a:lnTo>
                <a:lnTo>
                  <a:pt x="1929887" y="212228"/>
                </a:lnTo>
                <a:lnTo>
                  <a:pt x="1896692" y="172584"/>
                </a:lnTo>
                <a:lnTo>
                  <a:pt x="1846655" y="158352"/>
                </a:lnTo>
                <a:lnTo>
                  <a:pt x="1952436" y="158352"/>
                </a:lnTo>
                <a:lnTo>
                  <a:pt x="1955602" y="161627"/>
                </a:lnTo>
                <a:lnTo>
                  <a:pt x="1972009" y="187765"/>
                </a:lnTo>
                <a:lnTo>
                  <a:pt x="1983728" y="217362"/>
                </a:lnTo>
                <a:lnTo>
                  <a:pt x="1990106" y="247352"/>
                </a:lnTo>
                <a:close/>
              </a:path>
              <a:path w="2634615" h="443230">
                <a:moveTo>
                  <a:pt x="1960459" y="396774"/>
                </a:moveTo>
                <a:lnTo>
                  <a:pt x="1855285" y="396774"/>
                </a:lnTo>
                <a:lnTo>
                  <a:pt x="1871667" y="395770"/>
                </a:lnTo>
                <a:lnTo>
                  <a:pt x="1886282" y="392756"/>
                </a:lnTo>
                <a:lnTo>
                  <a:pt x="1919516" y="371828"/>
                </a:lnTo>
                <a:lnTo>
                  <a:pt x="1936847" y="335160"/>
                </a:lnTo>
                <a:lnTo>
                  <a:pt x="1988044" y="335160"/>
                </a:lnTo>
                <a:lnTo>
                  <a:pt x="1981272" y="359800"/>
                </a:lnTo>
                <a:lnTo>
                  <a:pt x="1971347" y="381371"/>
                </a:lnTo>
                <a:lnTo>
                  <a:pt x="1960459" y="396774"/>
                </a:lnTo>
                <a:close/>
              </a:path>
              <a:path w="2634615" h="443230">
                <a:moveTo>
                  <a:pt x="2255639" y="155971"/>
                </a:moveTo>
                <a:lnTo>
                  <a:pt x="2203842" y="155971"/>
                </a:lnTo>
                <a:lnTo>
                  <a:pt x="2203655" y="149181"/>
                </a:lnTo>
                <a:lnTo>
                  <a:pt x="2203586" y="144754"/>
                </a:lnTo>
                <a:lnTo>
                  <a:pt x="2205928" y="114690"/>
                </a:lnTo>
                <a:lnTo>
                  <a:pt x="2224977" y="63047"/>
                </a:lnTo>
                <a:lnTo>
                  <a:pt x="2262256" y="24910"/>
                </a:lnTo>
                <a:lnTo>
                  <a:pt x="2312859" y="5413"/>
                </a:lnTo>
                <a:lnTo>
                  <a:pt x="2342850" y="2976"/>
                </a:lnTo>
                <a:lnTo>
                  <a:pt x="2371385" y="5088"/>
                </a:lnTo>
                <a:lnTo>
                  <a:pt x="2397169" y="11422"/>
                </a:lnTo>
                <a:lnTo>
                  <a:pt x="2420202" y="21980"/>
                </a:lnTo>
                <a:lnTo>
                  <a:pt x="2440481" y="36760"/>
                </a:lnTo>
                <a:lnTo>
                  <a:pt x="2451356" y="48815"/>
                </a:lnTo>
                <a:lnTo>
                  <a:pt x="2339868" y="48815"/>
                </a:lnTo>
                <a:lnTo>
                  <a:pt x="2321396" y="50629"/>
                </a:lnTo>
                <a:lnTo>
                  <a:pt x="2278261" y="77837"/>
                </a:lnTo>
                <a:lnTo>
                  <a:pt x="2257052" y="130326"/>
                </a:lnTo>
                <a:lnTo>
                  <a:pt x="2255639" y="151804"/>
                </a:lnTo>
                <a:lnTo>
                  <a:pt x="2255639" y="155971"/>
                </a:lnTo>
                <a:close/>
              </a:path>
              <a:path w="2634615" h="443230">
                <a:moveTo>
                  <a:pt x="2473818" y="435172"/>
                </a:moveTo>
                <a:lnTo>
                  <a:pt x="2191641" y="435172"/>
                </a:lnTo>
                <a:lnTo>
                  <a:pt x="2195052" y="409072"/>
                </a:lnTo>
                <a:lnTo>
                  <a:pt x="2208968" y="361893"/>
                </a:lnTo>
                <a:lnTo>
                  <a:pt x="2233692" y="320724"/>
                </a:lnTo>
                <a:lnTo>
                  <a:pt x="2277373" y="281433"/>
                </a:lnTo>
                <a:lnTo>
                  <a:pt x="2341184" y="240412"/>
                </a:lnTo>
                <a:lnTo>
                  <a:pt x="2368634" y="221083"/>
                </a:lnTo>
                <a:lnTo>
                  <a:pt x="2402828" y="189904"/>
                </a:lnTo>
                <a:lnTo>
                  <a:pt x="2421938" y="144754"/>
                </a:lnTo>
                <a:lnTo>
                  <a:pt x="2423212" y="127099"/>
                </a:lnTo>
                <a:lnTo>
                  <a:pt x="2421715" y="110839"/>
                </a:lnTo>
                <a:lnTo>
                  <a:pt x="2399399" y="70990"/>
                </a:lnTo>
                <a:lnTo>
                  <a:pt x="2356984" y="50201"/>
                </a:lnTo>
                <a:lnTo>
                  <a:pt x="2339868" y="48815"/>
                </a:lnTo>
                <a:lnTo>
                  <a:pt x="2451356" y="48815"/>
                </a:lnTo>
                <a:lnTo>
                  <a:pt x="2457020" y="55094"/>
                </a:lnTo>
                <a:lnTo>
                  <a:pt x="2468834" y="76311"/>
                </a:lnTo>
                <a:lnTo>
                  <a:pt x="2475923" y="100412"/>
                </a:lnTo>
                <a:lnTo>
                  <a:pt x="2478285" y="127396"/>
                </a:lnTo>
                <a:lnTo>
                  <a:pt x="2476723" y="149181"/>
                </a:lnTo>
                <a:lnTo>
                  <a:pt x="2464221" y="189513"/>
                </a:lnTo>
                <a:lnTo>
                  <a:pt x="2437282" y="226739"/>
                </a:lnTo>
                <a:lnTo>
                  <a:pt x="2384298" y="268113"/>
                </a:lnTo>
                <a:lnTo>
                  <a:pt x="2324403" y="304725"/>
                </a:lnTo>
                <a:lnTo>
                  <a:pt x="2305082" y="317896"/>
                </a:lnTo>
                <a:lnTo>
                  <a:pt x="2267883" y="353447"/>
                </a:lnTo>
                <a:lnTo>
                  <a:pt x="2252067" y="389333"/>
                </a:lnTo>
                <a:lnTo>
                  <a:pt x="2473818" y="389333"/>
                </a:lnTo>
                <a:lnTo>
                  <a:pt x="2473818" y="435172"/>
                </a:lnTo>
                <a:close/>
              </a:path>
              <a:path w="2634615" h="443230">
                <a:moveTo>
                  <a:pt x="2634257" y="187821"/>
                </a:moveTo>
                <a:lnTo>
                  <a:pt x="2566687" y="187821"/>
                </a:lnTo>
                <a:lnTo>
                  <a:pt x="2566687" y="119955"/>
                </a:lnTo>
                <a:lnTo>
                  <a:pt x="2634257" y="119955"/>
                </a:lnTo>
                <a:lnTo>
                  <a:pt x="2634257" y="187821"/>
                </a:lnTo>
                <a:close/>
              </a:path>
              <a:path w="2634615" h="443230">
                <a:moveTo>
                  <a:pt x="2634257" y="435172"/>
                </a:moveTo>
                <a:lnTo>
                  <a:pt x="2566687" y="435172"/>
                </a:lnTo>
                <a:lnTo>
                  <a:pt x="2566687" y="367605"/>
                </a:lnTo>
                <a:lnTo>
                  <a:pt x="2634257" y="367605"/>
                </a:lnTo>
                <a:lnTo>
                  <a:pt x="2634257" y="435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458" y="2369872"/>
            <a:ext cx="7714941" cy="573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524" y="4705939"/>
            <a:ext cx="897001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5032375" algn="l"/>
                <a:tab pos="768858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April 6,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69865" y="4693229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4356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 Intraclass</a:t>
            </a:r>
            <a:r>
              <a:rPr sz="2400" i="0" spc="-95" dirty="0">
                <a:latin typeface="Arial"/>
                <a:cs typeface="Arial"/>
              </a:rPr>
              <a:t> </a:t>
            </a:r>
            <a:r>
              <a:rPr sz="2400" i="0" dirty="0">
                <a:latin typeface="Arial"/>
                <a:cs typeface="Arial"/>
              </a:rPr>
              <a:t>variation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8737" y="1129257"/>
            <a:ext cx="5480263" cy="3042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38814" y="4062173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7BE59-AD3B-4D71-AD2A-AEA7E1BBDE8A}"/>
              </a:ext>
            </a:extLst>
          </p:cNvPr>
          <p:cNvSpPr txBox="1"/>
          <p:nvPr/>
        </p:nvSpPr>
        <p:spPr>
          <a:xfrm>
            <a:off x="2515520" y="673087"/>
            <a:ext cx="445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고양이들의 나이</a:t>
            </a:r>
            <a:r>
              <a:rPr lang="en-US" altLang="ko-KR" dirty="0"/>
              <a:t>, </a:t>
            </a:r>
            <a:r>
              <a:rPr lang="ko-KR" altLang="en-US" dirty="0"/>
              <a:t>줄 모양</a:t>
            </a:r>
            <a:r>
              <a:rPr lang="en-US" altLang="ko-KR" dirty="0"/>
              <a:t>, </a:t>
            </a:r>
            <a:r>
              <a:rPr lang="ko-KR" altLang="en-US" dirty="0"/>
              <a:t>크기가 다양하다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55D395-D01F-4121-8592-84C4CE981533}"/>
              </a:ext>
            </a:extLst>
          </p:cNvPr>
          <p:cNvSpPr txBox="1"/>
          <p:nvPr/>
        </p:nvSpPr>
        <p:spPr>
          <a:xfrm>
            <a:off x="1447800" y="1581150"/>
            <a:ext cx="6438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기계에게 사진은 단지 그냥 무수히 많은 숫자들이다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이미지를 분류하는데 앞서 소개한 많은 어려운 점들이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이러한 문제들을 다루는 분류기가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7799C-55E6-47CE-BE9F-8E91E0DF019C}"/>
              </a:ext>
            </a:extLst>
          </p:cNvPr>
          <p:cNvSpPr txBox="1"/>
          <p:nvPr/>
        </p:nvSpPr>
        <p:spPr>
          <a:xfrm>
            <a:off x="3009900" y="66675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Image Classification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3714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007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An image</a:t>
            </a:r>
            <a:r>
              <a:rPr sz="2800" i="0" spc="-100" dirty="0">
                <a:latin typeface="Arial"/>
                <a:cs typeface="Arial"/>
              </a:rPr>
              <a:t> </a:t>
            </a:r>
            <a:r>
              <a:rPr sz="2800" i="0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14644" y="1136297"/>
            <a:ext cx="3314693" cy="1152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7023" y="2679402"/>
            <a:ext cx="6388100" cy="14774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b="1" spc="-5" dirty="0">
                <a:highlight>
                  <a:srgbClr val="FFFF00"/>
                </a:highlight>
                <a:latin typeface="Arial"/>
                <a:cs typeface="Arial"/>
              </a:rPr>
              <a:t>no obvious way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hard-code the algorithm for  </a:t>
            </a:r>
            <a:r>
              <a:rPr sz="2400" dirty="0">
                <a:latin typeface="Arial"/>
                <a:cs typeface="Arial"/>
              </a:rPr>
              <a:t>recognizing a cat, </a:t>
            </a:r>
            <a:r>
              <a:rPr sz="2400" spc="-5" dirty="0">
                <a:latin typeface="Arial"/>
                <a:cs typeface="Arial"/>
              </a:rPr>
              <a:t>or other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classes.</a:t>
            </a:r>
            <a:endParaRPr lang="en-US" altLang="ko-KR" sz="2400" dirty="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endParaRPr lang="en-US" altLang="ko-KR" sz="2400" dirty="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lang="en-US" altLang="ko-KR" sz="2400" spc="-5" dirty="0">
                <a:latin typeface="Arial"/>
                <a:cs typeface="Arial"/>
              </a:rPr>
              <a:t>Unlike e.g. </a:t>
            </a:r>
            <a:r>
              <a:rPr lang="en-US" altLang="ko-KR" sz="2400" dirty="0">
                <a:latin typeface="Arial"/>
                <a:cs typeface="Arial"/>
              </a:rPr>
              <a:t>sorting a </a:t>
            </a:r>
            <a:r>
              <a:rPr lang="en-US" altLang="ko-KR" sz="2400" spc="-5" dirty="0">
                <a:latin typeface="Arial"/>
                <a:cs typeface="Arial"/>
              </a:rPr>
              <a:t>list of</a:t>
            </a:r>
            <a:r>
              <a:rPr lang="en-US" altLang="ko-KR" sz="2400" spc="-35" dirty="0">
                <a:latin typeface="Arial"/>
                <a:cs typeface="Arial"/>
              </a:rPr>
              <a:t> </a:t>
            </a:r>
            <a:r>
              <a:rPr lang="en-US" altLang="ko-KR" sz="2400" spc="-5" dirty="0">
                <a:latin typeface="Arial"/>
                <a:cs typeface="Arial"/>
              </a:rPr>
              <a:t>numbers</a:t>
            </a:r>
            <a:endParaRPr lang="en-US" altLang="ko-KR"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483F7-2FB9-4A2E-A2CA-B5A4663929C3}"/>
              </a:ext>
            </a:extLst>
          </p:cNvPr>
          <p:cNvSpPr txBox="1"/>
          <p:nvPr/>
        </p:nvSpPr>
        <p:spPr>
          <a:xfrm>
            <a:off x="5689097" y="378752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(Explicit algorithm)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A2234-3817-4835-B79D-417D6956DF3D}"/>
              </a:ext>
            </a:extLst>
          </p:cNvPr>
          <p:cNvSpPr txBox="1"/>
          <p:nvPr/>
        </p:nvSpPr>
        <p:spPr>
          <a:xfrm>
            <a:off x="5637550" y="304879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(Implicit algorithm)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676C5E9-ABCD-4335-B82B-07710360138E}"/>
              </a:ext>
            </a:extLst>
          </p:cNvPr>
          <p:cNvCxnSpPr>
            <a:cxnSpLocks/>
          </p:cNvCxnSpPr>
          <p:nvPr/>
        </p:nvCxnSpPr>
        <p:spPr>
          <a:xfrm>
            <a:off x="6553200" y="3494330"/>
            <a:ext cx="0" cy="2966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41694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Attempts </a:t>
            </a:r>
            <a:r>
              <a:rPr sz="2800" i="0" spc="-5" dirty="0">
                <a:latin typeface="Arial"/>
                <a:cs typeface="Arial"/>
              </a:rPr>
              <a:t>have been</a:t>
            </a:r>
            <a:r>
              <a:rPr sz="2800" i="0" spc="-80" dirty="0">
                <a:latin typeface="Arial"/>
                <a:cs typeface="Arial"/>
              </a:rPr>
              <a:t> </a:t>
            </a:r>
            <a:r>
              <a:rPr sz="2800" i="0" dirty="0">
                <a:latin typeface="Arial"/>
                <a:cs typeface="Arial"/>
              </a:rPr>
              <a:t>made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624" y="1063997"/>
            <a:ext cx="6360795" cy="2804160"/>
            <a:chOff x="250624" y="1063997"/>
            <a:chExt cx="6360795" cy="2804160"/>
          </a:xfrm>
        </p:grpSpPr>
        <p:sp>
          <p:nvSpPr>
            <p:cNvPr id="4" name="object 4"/>
            <p:cNvSpPr/>
            <p:nvPr/>
          </p:nvSpPr>
          <p:spPr>
            <a:xfrm>
              <a:off x="250624" y="1064010"/>
              <a:ext cx="2021795" cy="28038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72420" y="2465920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60">
                  <a:moveTo>
                    <a:pt x="0" y="0"/>
                  </a:moveTo>
                  <a:lnTo>
                    <a:pt x="1000647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4643" y="1063997"/>
              <a:ext cx="2021795" cy="28038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58781" y="2404435"/>
              <a:ext cx="158249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66413" y="2502894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60">
                  <a:moveTo>
                    <a:pt x="0" y="0"/>
                  </a:moveTo>
                  <a:lnTo>
                    <a:pt x="1000672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52799" y="2441410"/>
              <a:ext cx="158249" cy="1229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024" y="4352922"/>
            <a:ext cx="27190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John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Canny, </a:t>
            </a:r>
            <a:r>
              <a:rPr sz="600" dirty="0">
                <a:solidFill>
                  <a:srgbClr val="B6B6B6"/>
                </a:solidFill>
                <a:latin typeface="Arial"/>
                <a:cs typeface="Arial"/>
              </a:rPr>
              <a:t>“A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Computational Approach to Edge Detection”, IEEE TPAMI</a:t>
            </a:r>
            <a:r>
              <a:rPr sz="600" spc="-6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Arial"/>
                <a:cs typeface="Arial"/>
              </a:rPr>
              <a:t>1986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59961" y="2355145"/>
            <a:ext cx="426084" cy="314960"/>
            <a:chOff x="6859961" y="2355145"/>
            <a:chExt cx="426084" cy="314960"/>
          </a:xfrm>
        </p:grpSpPr>
        <p:sp>
          <p:nvSpPr>
            <p:cNvPr id="12" name="object 12"/>
            <p:cNvSpPr/>
            <p:nvPr/>
          </p:nvSpPr>
          <p:spPr>
            <a:xfrm>
              <a:off x="6879011" y="2443645"/>
              <a:ext cx="387985" cy="207010"/>
            </a:xfrm>
            <a:custGeom>
              <a:avLst/>
              <a:gdLst/>
              <a:ahLst/>
              <a:cxnLst/>
              <a:rect l="l" t="t" r="r" b="b"/>
              <a:pathLst>
                <a:path w="387984" h="207010">
                  <a:moveTo>
                    <a:pt x="0" y="0"/>
                  </a:moveTo>
                  <a:lnTo>
                    <a:pt x="206999" y="206999"/>
                  </a:lnTo>
                </a:path>
                <a:path w="387984" h="207010">
                  <a:moveTo>
                    <a:pt x="387699" y="3299"/>
                  </a:moveTo>
                  <a:lnTo>
                    <a:pt x="187299" y="203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72860" y="2355145"/>
              <a:ext cx="0" cy="295910"/>
            </a:xfrm>
            <a:custGeom>
              <a:avLst/>
              <a:gdLst/>
              <a:ahLst/>
              <a:cxnLst/>
              <a:rect l="l" t="t" r="r" b="b"/>
              <a:pathLst>
                <a:path h="295910">
                  <a:moveTo>
                    <a:pt x="0" y="0"/>
                  </a:moveTo>
                  <a:lnTo>
                    <a:pt x="0" y="2954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938609" y="2336095"/>
            <a:ext cx="426084" cy="314960"/>
            <a:chOff x="7938609" y="2336095"/>
            <a:chExt cx="426084" cy="314960"/>
          </a:xfrm>
        </p:grpSpPr>
        <p:sp>
          <p:nvSpPr>
            <p:cNvPr id="15" name="object 15"/>
            <p:cNvSpPr/>
            <p:nvPr/>
          </p:nvSpPr>
          <p:spPr>
            <a:xfrm>
              <a:off x="7957659" y="2355145"/>
              <a:ext cx="387985" cy="207010"/>
            </a:xfrm>
            <a:custGeom>
              <a:avLst/>
              <a:gdLst/>
              <a:ahLst/>
              <a:cxnLst/>
              <a:rect l="l" t="t" r="r" b="b"/>
              <a:pathLst>
                <a:path w="387984" h="207010">
                  <a:moveTo>
                    <a:pt x="387699" y="206999"/>
                  </a:moveTo>
                  <a:lnTo>
                    <a:pt x="180699" y="0"/>
                  </a:lnTo>
                </a:path>
                <a:path w="387984" h="207010">
                  <a:moveTo>
                    <a:pt x="0" y="203699"/>
                  </a:moveTo>
                  <a:lnTo>
                    <a:pt x="200399" y="3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51508" y="2355145"/>
              <a:ext cx="0" cy="295910"/>
            </a:xfrm>
            <a:custGeom>
              <a:avLst/>
              <a:gdLst/>
              <a:ahLst/>
              <a:cxnLst/>
              <a:rect l="l" t="t" r="r" b="b"/>
              <a:pathLst>
                <a:path h="295910">
                  <a:moveTo>
                    <a:pt x="0" y="2954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445385" y="2289997"/>
            <a:ext cx="314960" cy="426084"/>
            <a:chOff x="7445385" y="2289997"/>
            <a:chExt cx="314960" cy="426084"/>
          </a:xfrm>
        </p:grpSpPr>
        <p:sp>
          <p:nvSpPr>
            <p:cNvPr id="18" name="object 18"/>
            <p:cNvSpPr/>
            <p:nvPr/>
          </p:nvSpPr>
          <p:spPr>
            <a:xfrm>
              <a:off x="7464435" y="2309047"/>
              <a:ext cx="207010" cy="387985"/>
            </a:xfrm>
            <a:custGeom>
              <a:avLst/>
              <a:gdLst/>
              <a:ahLst/>
              <a:cxnLst/>
              <a:rect l="l" t="t" r="r" b="b"/>
              <a:pathLst>
                <a:path w="207009" h="387985">
                  <a:moveTo>
                    <a:pt x="206999" y="0"/>
                  </a:moveTo>
                  <a:lnTo>
                    <a:pt x="0" y="206997"/>
                  </a:lnTo>
                </a:path>
                <a:path w="207009" h="387985">
                  <a:moveTo>
                    <a:pt x="203699" y="387696"/>
                  </a:moveTo>
                  <a:lnTo>
                    <a:pt x="3299" y="187294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64435" y="2502894"/>
              <a:ext cx="295910" cy="0"/>
            </a:xfrm>
            <a:custGeom>
              <a:avLst/>
              <a:gdLst/>
              <a:ahLst/>
              <a:cxnLst/>
              <a:rect l="l" t="t" r="r" b="b"/>
              <a:pathLst>
                <a:path w="295909">
                  <a:moveTo>
                    <a:pt x="29549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543082" y="2289997"/>
            <a:ext cx="314960" cy="426084"/>
            <a:chOff x="8543082" y="2289997"/>
            <a:chExt cx="314960" cy="426084"/>
          </a:xfrm>
        </p:grpSpPr>
        <p:sp>
          <p:nvSpPr>
            <p:cNvPr id="21" name="object 21"/>
            <p:cNvSpPr/>
            <p:nvPr/>
          </p:nvSpPr>
          <p:spPr>
            <a:xfrm>
              <a:off x="8631582" y="2309047"/>
              <a:ext cx="207010" cy="387985"/>
            </a:xfrm>
            <a:custGeom>
              <a:avLst/>
              <a:gdLst/>
              <a:ahLst/>
              <a:cxnLst/>
              <a:rect l="l" t="t" r="r" b="b"/>
              <a:pathLst>
                <a:path w="207009" h="387985">
                  <a:moveTo>
                    <a:pt x="0" y="387696"/>
                  </a:moveTo>
                  <a:lnTo>
                    <a:pt x="206999" y="180694"/>
                  </a:lnTo>
                </a:path>
                <a:path w="207009" h="387985">
                  <a:moveTo>
                    <a:pt x="3299" y="0"/>
                  </a:moveTo>
                  <a:lnTo>
                    <a:pt x="203699" y="200397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43082" y="2502894"/>
              <a:ext cx="295910" cy="0"/>
            </a:xfrm>
            <a:custGeom>
              <a:avLst/>
              <a:gdLst/>
              <a:ahLst/>
              <a:cxnLst/>
              <a:rect l="l" t="t" r="r" b="b"/>
              <a:pathLst>
                <a:path w="295909">
                  <a:moveTo>
                    <a:pt x="0" y="0"/>
                  </a:moveTo>
                  <a:lnTo>
                    <a:pt x="2954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391871" y="2107430"/>
            <a:ext cx="904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edges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15303" y="2175210"/>
            <a:ext cx="1012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corners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02849" y="3773203"/>
            <a:ext cx="23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?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762147" y="2793769"/>
            <a:ext cx="123189" cy="892175"/>
            <a:chOff x="7762147" y="2793769"/>
            <a:chExt cx="123189" cy="892175"/>
          </a:xfrm>
        </p:grpSpPr>
        <p:sp>
          <p:nvSpPr>
            <p:cNvPr id="27" name="object 27"/>
            <p:cNvSpPr/>
            <p:nvPr/>
          </p:nvSpPr>
          <p:spPr>
            <a:xfrm>
              <a:off x="7823634" y="2793769"/>
              <a:ext cx="0" cy="748665"/>
            </a:xfrm>
            <a:custGeom>
              <a:avLst/>
              <a:gdLst/>
              <a:ahLst/>
              <a:cxnLst/>
              <a:rect l="l" t="t" r="r" b="b"/>
              <a:pathLst>
                <a:path h="748664">
                  <a:moveTo>
                    <a:pt x="0" y="0"/>
                  </a:moveTo>
                  <a:lnTo>
                    <a:pt x="0" y="748048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62147" y="3527530"/>
              <a:ext cx="122974" cy="1582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E4640F-4ADD-4CB1-B1AF-B789C32BA4ED}"/>
              </a:ext>
            </a:extLst>
          </p:cNvPr>
          <p:cNvSpPr txBox="1"/>
          <p:nvPr/>
        </p:nvSpPr>
        <p:spPr>
          <a:xfrm>
            <a:off x="2339974" y="2614817"/>
            <a:ext cx="90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눈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코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입 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F1922-6F04-436F-99B5-C5E3FEF6158E}"/>
              </a:ext>
            </a:extLst>
          </p:cNvPr>
          <p:cNvSpPr txBox="1"/>
          <p:nvPr/>
        </p:nvSpPr>
        <p:spPr>
          <a:xfrm>
            <a:off x="5474490" y="2706436"/>
            <a:ext cx="129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오른쪽 위에 귀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아래에 발</a:t>
            </a:r>
            <a:r>
              <a:rPr lang="en-US" altLang="ko-KR" sz="1200" dirty="0"/>
              <a:t> …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ED82F-0C0C-4054-90DD-8C2D93D59195}"/>
              </a:ext>
            </a:extLst>
          </p:cNvPr>
          <p:cNvSpPr txBox="1"/>
          <p:nvPr/>
        </p:nvSpPr>
        <p:spPr>
          <a:xfrm>
            <a:off x="5746143" y="3199750"/>
            <a:ext cx="113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Not Good!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539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Data-Driven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Approach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0923" y="636281"/>
            <a:ext cx="6092825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83234">
              <a:lnSpc>
                <a:spcPts val="2865"/>
              </a:lnSpc>
              <a:spcBef>
                <a:spcPts val="10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Collect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highlight>
                  <a:srgbClr val="FFFF00"/>
                </a:highlight>
                <a:latin typeface="Arial"/>
                <a:cs typeface="Arial"/>
              </a:rPr>
              <a:t>dataset</a:t>
            </a:r>
            <a:r>
              <a:rPr sz="2400" spc="-5" dirty="0">
                <a:latin typeface="Arial"/>
                <a:cs typeface="Arial"/>
              </a:rPr>
              <a:t> of images and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labels</a:t>
            </a:r>
            <a:endParaRPr sz="2400" dirty="0">
              <a:latin typeface="Arial"/>
              <a:cs typeface="Arial"/>
            </a:endParaRPr>
          </a:p>
          <a:p>
            <a:pPr marL="495300" indent="-483234">
              <a:lnSpc>
                <a:spcPts val="285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highlight>
                  <a:srgbClr val="FFFF00"/>
                </a:highlight>
                <a:latin typeface="Arial"/>
                <a:cs typeface="Arial"/>
              </a:rPr>
              <a:t>Machine </a:t>
            </a:r>
            <a:r>
              <a:rPr sz="2400" spc="-5" dirty="0">
                <a:highlight>
                  <a:srgbClr val="FFFF00"/>
                </a:highlight>
                <a:latin typeface="Arial"/>
                <a:cs typeface="Arial"/>
              </a:rPr>
              <a:t>Learning</a:t>
            </a:r>
            <a:r>
              <a:rPr sz="2400" spc="-5" dirty="0">
                <a:latin typeface="Arial"/>
                <a:cs typeface="Arial"/>
              </a:rPr>
              <a:t> to train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</a:p>
          <a:p>
            <a:pPr marL="495300" indent="-483234">
              <a:lnSpc>
                <a:spcPts val="2865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highlight>
                  <a:srgbClr val="FFFF00"/>
                </a:highlight>
                <a:latin typeface="Arial"/>
                <a:cs typeface="Arial"/>
              </a:rPr>
              <a:t>Evaluate</a:t>
            </a:r>
            <a:r>
              <a:rPr sz="2400" spc="-5" dirty="0">
                <a:latin typeface="Arial"/>
                <a:cs typeface="Arial"/>
              </a:rPr>
              <a:t> the </a:t>
            </a:r>
            <a:r>
              <a:rPr sz="2400" dirty="0">
                <a:latin typeface="Arial"/>
                <a:cs typeface="Arial"/>
              </a:rPr>
              <a:t>classifier </a:t>
            </a:r>
            <a:r>
              <a:rPr sz="2400" spc="-5" dirty="0">
                <a:latin typeface="Arial"/>
                <a:cs typeface="Arial"/>
              </a:rPr>
              <a:t>on new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</a:t>
            </a:r>
            <a:endParaRPr sz="2400" dirty="0">
              <a:latin typeface="Arial"/>
              <a:cs typeface="Arial"/>
            </a:endParaRPr>
          </a:p>
          <a:p>
            <a:pPr marL="2865755">
              <a:lnSpc>
                <a:spcPct val="100000"/>
              </a:lnSpc>
              <a:spcBef>
                <a:spcPts val="715"/>
              </a:spcBef>
            </a:pPr>
            <a:r>
              <a:rPr sz="1400" b="1" spc="-5" dirty="0">
                <a:latin typeface="Arial"/>
                <a:cs typeface="Arial"/>
              </a:rPr>
              <a:t>Example </a:t>
            </a:r>
            <a:r>
              <a:rPr sz="1400" b="1" dirty="0">
                <a:latin typeface="Arial"/>
                <a:cs typeface="Arial"/>
              </a:rPr>
              <a:t>training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5445" y="2062445"/>
            <a:ext cx="3040222" cy="2114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16133" y="2206295"/>
            <a:ext cx="4722290" cy="1768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DE8FB-4A6F-47D2-9ED7-DD8E457866E9}"/>
              </a:ext>
            </a:extLst>
          </p:cNvPr>
          <p:cNvSpPr txBox="1"/>
          <p:nvPr/>
        </p:nvSpPr>
        <p:spPr>
          <a:xfrm>
            <a:off x="4093595" y="217788"/>
            <a:ext cx="22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기반 분류기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5358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First </a:t>
            </a:r>
            <a:r>
              <a:rPr sz="2800" i="0" dirty="0">
                <a:latin typeface="Arial"/>
                <a:cs typeface="Arial"/>
              </a:rPr>
              <a:t>classifier: </a:t>
            </a:r>
            <a:r>
              <a:rPr sz="2800" b="1" i="0" spc="-5" dirty="0">
                <a:highlight>
                  <a:srgbClr val="FFFF00"/>
                </a:highlight>
                <a:latin typeface="Arial"/>
                <a:cs typeface="Arial"/>
              </a:rPr>
              <a:t>Nearest</a:t>
            </a:r>
            <a:r>
              <a:rPr sz="2800" b="1" i="0" spc="-7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800" b="1" i="0" spc="-5" dirty="0">
                <a:highlight>
                  <a:srgbClr val="FFFF00"/>
                </a:highlight>
                <a:latin typeface="Arial"/>
                <a:cs typeface="Arial"/>
              </a:rPr>
              <a:t>Neighbor</a:t>
            </a:r>
            <a:endParaRPr sz="28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7413" y="1280154"/>
            <a:ext cx="2496185" cy="25742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 marR="33020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latin typeface="Arial"/>
                <a:cs typeface="Arial"/>
              </a:rPr>
              <a:t>Memorize </a:t>
            </a:r>
            <a:r>
              <a:rPr sz="2400" spc="-5" dirty="0">
                <a:latin typeface="Arial"/>
                <a:cs typeface="Arial"/>
              </a:rPr>
              <a:t>all  data and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labels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Predict the label  of the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similar  </a:t>
            </a:r>
            <a:r>
              <a:rPr sz="2400" spc="-5" dirty="0">
                <a:latin typeface="Arial"/>
                <a:cs typeface="Arial"/>
              </a:rPr>
              <a:t>training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649" y="1024647"/>
            <a:ext cx="4162416" cy="2895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552290" y="1626736"/>
            <a:ext cx="1115695" cy="123189"/>
            <a:chOff x="4552290" y="1626736"/>
            <a:chExt cx="1115695" cy="123189"/>
          </a:xfrm>
        </p:grpSpPr>
        <p:sp>
          <p:nvSpPr>
            <p:cNvPr id="6" name="object 6"/>
            <p:cNvSpPr/>
            <p:nvPr/>
          </p:nvSpPr>
          <p:spPr>
            <a:xfrm>
              <a:off x="4552290" y="1688221"/>
              <a:ext cx="971550" cy="0"/>
            </a:xfrm>
            <a:custGeom>
              <a:avLst/>
              <a:gdLst/>
              <a:ahLst/>
              <a:cxnLst/>
              <a:rect l="l" t="t" r="r" b="b"/>
              <a:pathLst>
                <a:path w="971550">
                  <a:moveTo>
                    <a:pt x="0" y="0"/>
                  </a:moveTo>
                  <a:lnTo>
                    <a:pt x="971548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09551" y="1626736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52290" y="3223180"/>
            <a:ext cx="1115695" cy="123189"/>
            <a:chOff x="4552290" y="3223180"/>
            <a:chExt cx="1115695" cy="123189"/>
          </a:xfrm>
        </p:grpSpPr>
        <p:sp>
          <p:nvSpPr>
            <p:cNvPr id="9" name="object 9"/>
            <p:cNvSpPr/>
            <p:nvPr/>
          </p:nvSpPr>
          <p:spPr>
            <a:xfrm>
              <a:off x="4552290" y="3284668"/>
              <a:ext cx="971550" cy="0"/>
            </a:xfrm>
            <a:custGeom>
              <a:avLst/>
              <a:gdLst/>
              <a:ahLst/>
              <a:cxnLst/>
              <a:rect l="l" t="t" r="r" b="b"/>
              <a:pathLst>
                <a:path w="971550">
                  <a:moveTo>
                    <a:pt x="0" y="0"/>
                  </a:moveTo>
                  <a:lnTo>
                    <a:pt x="971523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09526" y="3223180"/>
              <a:ext cx="158274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3DEC0D5-72A6-4D52-B38D-C0112403C1BD}"/>
                  </a:ext>
                </a:extLst>
              </p14:cNvPr>
              <p14:cNvContentPartPr/>
              <p14:nvPr/>
            </p14:nvContentPartPr>
            <p14:xfrm>
              <a:off x="5788224" y="1461144"/>
              <a:ext cx="1385640" cy="468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3DEC0D5-72A6-4D52-B38D-C0112403C1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2224" y="1389144"/>
                <a:ext cx="14572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13E75B2-CB8C-4204-B350-25999886DE0B}"/>
                  </a:ext>
                </a:extLst>
              </p14:cNvPr>
              <p14:cNvContentPartPr/>
              <p14:nvPr/>
            </p14:nvContentPartPr>
            <p14:xfrm>
              <a:off x="5784984" y="2960184"/>
              <a:ext cx="928800" cy="410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13E75B2-CB8C-4204-B350-25999886DE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49344" y="2888184"/>
                <a:ext cx="1000440" cy="18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4411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Example </a:t>
            </a:r>
            <a:r>
              <a:rPr sz="2800" i="0" spc="-5" dirty="0">
                <a:latin typeface="Arial"/>
                <a:cs typeface="Arial"/>
              </a:rPr>
              <a:t>Dataset:</a:t>
            </a:r>
            <a:r>
              <a:rPr sz="2800" i="0" spc="-40" dirty="0">
                <a:latin typeface="Arial"/>
                <a:cs typeface="Arial"/>
              </a:rPr>
              <a:t> </a:t>
            </a:r>
            <a:r>
              <a:rPr sz="2800" b="1" i="0" spc="-5" dirty="0">
                <a:latin typeface="Arial"/>
                <a:cs typeface="Arial"/>
              </a:rPr>
              <a:t>CIFAR10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948" y="673354"/>
            <a:ext cx="233489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10 </a:t>
            </a:r>
            <a:r>
              <a:rPr sz="1800" dirty="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50,000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10,000 </a:t>
            </a:r>
            <a:r>
              <a:rPr sz="1800" spc="-5" dirty="0">
                <a:latin typeface="Arial"/>
                <a:cs typeface="Arial"/>
              </a:rPr>
              <a:t>testing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755" y="1582671"/>
            <a:ext cx="3582118" cy="2684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132" y="4360140"/>
            <a:ext cx="33470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Alex Krizhevsky, </a:t>
            </a:r>
            <a:r>
              <a:rPr sz="600" dirty="0">
                <a:latin typeface="Arial"/>
                <a:cs typeface="Arial"/>
              </a:rPr>
              <a:t>“Learning Multiple </a:t>
            </a:r>
            <a:r>
              <a:rPr sz="600" spc="-5" dirty="0">
                <a:latin typeface="Arial"/>
                <a:cs typeface="Arial"/>
              </a:rPr>
              <a:t>Layers of Features from Tiny Images”, Technical Report,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2009.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D4ECF-82D4-44CA-A087-C02D5610323A}"/>
              </a:ext>
            </a:extLst>
          </p:cNvPr>
          <p:cNvSpPr txBox="1"/>
          <p:nvPr/>
        </p:nvSpPr>
        <p:spPr>
          <a:xfrm>
            <a:off x="5194544" y="68522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en-US" altLang="ko-KR" sz="2000" dirty="0"/>
              <a:t>NN</a:t>
            </a:r>
            <a:r>
              <a:rPr lang="ko-KR" altLang="en-US" sz="2000" dirty="0"/>
              <a:t>의 </a:t>
            </a:r>
            <a:r>
              <a:rPr lang="en-US" altLang="ko-KR" sz="2000" dirty="0"/>
              <a:t>data set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4411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Example </a:t>
            </a:r>
            <a:r>
              <a:rPr sz="2800" i="0" spc="-5" dirty="0">
                <a:latin typeface="Arial"/>
                <a:cs typeface="Arial"/>
              </a:rPr>
              <a:t>Dataset:</a:t>
            </a:r>
            <a:r>
              <a:rPr sz="2800" i="0" spc="-40" dirty="0">
                <a:latin typeface="Arial"/>
                <a:cs typeface="Arial"/>
              </a:rPr>
              <a:t> </a:t>
            </a:r>
            <a:r>
              <a:rPr sz="2800" b="1" i="0" spc="-5" dirty="0">
                <a:latin typeface="Arial"/>
                <a:cs typeface="Arial"/>
              </a:rPr>
              <a:t>CIFAR10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948" y="673354"/>
            <a:ext cx="23348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10 </a:t>
            </a:r>
            <a:r>
              <a:rPr sz="1800" dirty="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50,000 </a:t>
            </a:r>
            <a:r>
              <a:rPr sz="1800" spc="-5" dirty="0">
                <a:latin typeface="Arial"/>
                <a:cs typeface="Arial"/>
              </a:rPr>
              <a:t>training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948" y="1225803"/>
            <a:ext cx="2259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10,000 </a:t>
            </a:r>
            <a:r>
              <a:rPr sz="1800" spc="-5" dirty="0">
                <a:latin typeface="Arial"/>
                <a:cs typeface="Arial"/>
              </a:rPr>
              <a:t>testing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755" y="1582671"/>
            <a:ext cx="3582118" cy="2684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2716" y="1562396"/>
            <a:ext cx="0" cy="2710180"/>
          </a:xfrm>
          <a:custGeom>
            <a:avLst/>
            <a:gdLst/>
            <a:ahLst/>
            <a:cxnLst/>
            <a:rect l="l" t="t" r="r" b="b"/>
            <a:pathLst>
              <a:path h="2710179">
                <a:moveTo>
                  <a:pt x="0" y="0"/>
                </a:moveTo>
                <a:lnTo>
                  <a:pt x="0" y="2709894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63616" y="1551209"/>
            <a:ext cx="3341268" cy="2747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132" y="4360140"/>
            <a:ext cx="33470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latin typeface="Arial"/>
                <a:cs typeface="Arial"/>
              </a:rPr>
              <a:t>Alex Krizhevsky, </a:t>
            </a:r>
            <a:r>
              <a:rPr sz="600" dirty="0">
                <a:latin typeface="Arial"/>
                <a:cs typeface="Arial"/>
              </a:rPr>
              <a:t>“Learning Multiple </a:t>
            </a:r>
            <a:r>
              <a:rPr sz="600" spc="-5" dirty="0">
                <a:latin typeface="Arial"/>
                <a:cs typeface="Arial"/>
              </a:rPr>
              <a:t>Layers of Features from Tiny Images”, Technical Report,</a:t>
            </a:r>
            <a:r>
              <a:rPr sz="600" spc="-6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2009.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9CDBC2-6691-4183-B6C2-0CC4C9D8D658}"/>
              </a:ext>
            </a:extLst>
          </p:cNvPr>
          <p:cNvSpPr/>
          <p:nvPr/>
        </p:nvSpPr>
        <p:spPr>
          <a:xfrm>
            <a:off x="5638800" y="1809750"/>
            <a:ext cx="381000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425A0-D073-40A5-A1D1-53D4D49DFEE6}"/>
              </a:ext>
            </a:extLst>
          </p:cNvPr>
          <p:cNvSpPr txBox="1"/>
          <p:nvPr/>
        </p:nvSpPr>
        <p:spPr>
          <a:xfrm>
            <a:off x="4272724" y="756082"/>
            <a:ext cx="4004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○ 실제 </a:t>
            </a:r>
            <a:r>
              <a:rPr lang="en-US" altLang="ko-KR" sz="1200" dirty="0"/>
              <a:t>NN</a:t>
            </a:r>
            <a:r>
              <a:rPr lang="ko-KR" altLang="en-US" sz="1200" dirty="0"/>
              <a:t>의 결과를 </a:t>
            </a:r>
            <a:r>
              <a:rPr lang="en-US" altLang="ko-KR" sz="1200" dirty="0"/>
              <a:t>score</a:t>
            </a:r>
            <a:r>
              <a:rPr lang="ko-KR" altLang="en-US" sz="1200" dirty="0"/>
              <a:t>로 정렬한 사진들 이다</a:t>
            </a:r>
            <a:r>
              <a:rPr lang="en-US" altLang="ko-KR" sz="1200" dirty="0"/>
              <a:t>.</a:t>
            </a:r>
          </a:p>
          <a:p>
            <a:endParaRPr lang="en-US" altLang="ko-KR" sz="800" dirty="0"/>
          </a:p>
          <a:p>
            <a:r>
              <a:rPr lang="ko-KR" altLang="en-US" sz="1200" dirty="0"/>
              <a:t>→ 빨간색 박스 사진을 보면 시각적으로는 비슷해 보이지만 잘 못 분류 되어있다</a:t>
            </a:r>
            <a:r>
              <a:rPr lang="en-US" altLang="ko-KR" sz="1200" dirty="0"/>
              <a:t>. (</a:t>
            </a:r>
            <a:r>
              <a:rPr lang="ko-KR" altLang="en-US" sz="1200" dirty="0"/>
              <a:t>항상 정답을 맞추진 못한다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57740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0" spc="-5" dirty="0">
                <a:latin typeface="Arial"/>
                <a:cs typeface="Arial"/>
              </a:rPr>
              <a:t>Distance </a:t>
            </a:r>
            <a:r>
              <a:rPr sz="2800" b="1" i="0" dirty="0">
                <a:latin typeface="Arial"/>
                <a:cs typeface="Arial"/>
              </a:rPr>
              <a:t>Metric </a:t>
            </a:r>
            <a:r>
              <a:rPr sz="2800" i="0" spc="-5" dirty="0">
                <a:latin typeface="Arial"/>
                <a:cs typeface="Arial"/>
              </a:rPr>
              <a:t>to </a:t>
            </a:r>
            <a:r>
              <a:rPr sz="2800" i="0" dirty="0">
                <a:latin typeface="Arial"/>
                <a:cs typeface="Arial"/>
              </a:rPr>
              <a:t>compare</a:t>
            </a:r>
            <a:r>
              <a:rPr sz="2800" i="0" spc="-100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images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2699" y="1834071"/>
            <a:ext cx="8820957" cy="251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6594" y="894298"/>
            <a:ext cx="2464584" cy="673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598" y="955131"/>
            <a:ext cx="1800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highlight>
                  <a:srgbClr val="FFFF00"/>
                </a:highlight>
                <a:latin typeface="Arial"/>
                <a:cs typeface="Arial"/>
              </a:rPr>
              <a:t>L1</a:t>
            </a:r>
            <a:r>
              <a:rPr sz="2400" b="1" spc="-9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400" b="1" spc="-5" dirty="0">
                <a:highlight>
                  <a:srgbClr val="FFFF00"/>
                </a:highlight>
                <a:latin typeface="Arial"/>
                <a:cs typeface="Arial"/>
              </a:rPr>
              <a:t>distance</a:t>
            </a:r>
            <a:r>
              <a:rPr sz="2400" b="1" spc="-5" dirty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63508" y="2953381"/>
            <a:ext cx="322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add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A40BD-3E48-43C3-A124-3CB2B93CE31B}"/>
              </a:ext>
            </a:extLst>
          </p:cNvPr>
          <p:cNvSpPr txBox="1"/>
          <p:nvPr/>
        </p:nvSpPr>
        <p:spPr>
          <a:xfrm>
            <a:off x="5649204" y="707677"/>
            <a:ext cx="320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en-US" altLang="ko-KR" dirty="0"/>
              <a:t>NN</a:t>
            </a:r>
            <a:r>
              <a:rPr lang="ko-KR" altLang="en-US" dirty="0"/>
              <a:t>의 거리계산 방식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맨허튼</a:t>
            </a:r>
            <a:r>
              <a:rPr lang="ko-KR" altLang="en-US" sz="1200" dirty="0"/>
              <a:t> </a:t>
            </a:r>
            <a:r>
              <a:rPr lang="en-US" altLang="ko-KR" sz="1200" dirty="0"/>
              <a:t>distance (L1 distance)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멍청한 방식이지만 때로는 의미 있게 사용할 수 있다</a:t>
            </a:r>
            <a:r>
              <a:rPr lang="en-US" altLang="ko-KR" sz="12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54305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8">
            <a:extLst>
              <a:ext uri="{FF2B5EF4-FFF2-40B4-BE49-F238E27FC236}">
                <a16:creationId xmlns:a16="http://schemas.microsoft.com/office/drawing/2014/main" id="{84C7881B-007D-406F-92E8-5076863D7474}"/>
              </a:ext>
            </a:extLst>
          </p:cNvPr>
          <p:cNvSpPr/>
          <p:nvPr/>
        </p:nvSpPr>
        <p:spPr>
          <a:xfrm>
            <a:off x="3249466" y="983218"/>
            <a:ext cx="2021795" cy="2803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8F0F-A4D1-4A33-B9CC-DA9982DB19B4}"/>
              </a:ext>
            </a:extLst>
          </p:cNvPr>
          <p:cNvSpPr txBox="1"/>
          <p:nvPr/>
        </p:nvSpPr>
        <p:spPr>
          <a:xfrm>
            <a:off x="2623760" y="438150"/>
            <a:ext cx="3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○ 무엇처럼 보이나요</a:t>
            </a:r>
            <a:r>
              <a:rPr lang="en-US" altLang="ko-KR" sz="2400" dirty="0"/>
              <a:t>??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5B0B1-1822-4A75-A49E-76578D1DA17F}"/>
              </a:ext>
            </a:extLst>
          </p:cNvPr>
          <p:cNvSpPr txBox="1"/>
          <p:nvPr/>
        </p:nvSpPr>
        <p:spPr>
          <a:xfrm>
            <a:off x="1752600" y="3975616"/>
            <a:ext cx="518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→  사람한테는 고양이라는 것을 인식하기는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35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49" y="39400"/>
            <a:ext cx="9182100" cy="5123180"/>
            <a:chOff x="-19249" y="39400"/>
            <a:chExt cx="9182100" cy="5123180"/>
          </a:xfrm>
        </p:grpSpPr>
        <p:sp>
          <p:nvSpPr>
            <p:cNvPr id="3" name="object 3"/>
            <p:cNvSpPr/>
            <p:nvPr/>
          </p:nvSpPr>
          <p:spPr>
            <a:xfrm>
              <a:off x="32849" y="39400"/>
              <a:ext cx="5780388" cy="4451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649" y="1055072"/>
              <a:ext cx="5780405" cy="955040"/>
            </a:xfrm>
            <a:custGeom>
              <a:avLst/>
              <a:gdLst/>
              <a:ahLst/>
              <a:cxnLst/>
              <a:rect l="l" t="t" r="r" b="b"/>
              <a:pathLst>
                <a:path w="5780405" h="955039">
                  <a:moveTo>
                    <a:pt x="0" y="0"/>
                  </a:moveTo>
                  <a:lnTo>
                    <a:pt x="5780388" y="0"/>
                  </a:lnTo>
                  <a:lnTo>
                    <a:pt x="5780388" y="954598"/>
                  </a:lnTo>
                  <a:lnTo>
                    <a:pt x="0" y="9545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886263" y="154305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34405" y="1129002"/>
            <a:ext cx="23475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Memorize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sz="18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49" y="39400"/>
            <a:ext cx="9182100" cy="5123180"/>
            <a:chOff x="-19249" y="39400"/>
            <a:chExt cx="9182100" cy="5123180"/>
          </a:xfrm>
        </p:grpSpPr>
        <p:sp>
          <p:nvSpPr>
            <p:cNvPr id="3" name="object 3"/>
            <p:cNvSpPr/>
            <p:nvPr/>
          </p:nvSpPr>
          <p:spPr>
            <a:xfrm>
              <a:off x="32849" y="39400"/>
              <a:ext cx="5780388" cy="44514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32649" y="2960068"/>
              <a:ext cx="5780405" cy="1178560"/>
            </a:xfrm>
            <a:custGeom>
              <a:avLst/>
              <a:gdLst/>
              <a:ahLst/>
              <a:cxnLst/>
              <a:rect l="l" t="t" r="r" b="b"/>
              <a:pathLst>
                <a:path w="5780405" h="1178560">
                  <a:moveTo>
                    <a:pt x="0" y="0"/>
                  </a:moveTo>
                  <a:lnTo>
                    <a:pt x="5780388" y="0"/>
                  </a:lnTo>
                  <a:lnTo>
                    <a:pt x="5780388" y="1178397"/>
                  </a:lnTo>
                  <a:lnTo>
                    <a:pt x="0" y="11783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86263" y="154305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0" spc="-5" dirty="0">
                <a:latin typeface="Arial"/>
                <a:cs typeface="Arial"/>
              </a:rPr>
              <a:t>Nearest Neighbor</a:t>
            </a:r>
            <a:r>
              <a:rPr sz="1800" i="0" spc="-85" dirty="0">
                <a:latin typeface="Arial"/>
                <a:cs typeface="Arial"/>
              </a:rPr>
              <a:t> </a:t>
            </a:r>
            <a:r>
              <a:rPr sz="1800" i="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42860" y="3023949"/>
            <a:ext cx="317119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For each test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image:</a:t>
            </a:r>
            <a:endParaRPr sz="1800">
              <a:latin typeface="Arial"/>
              <a:cs typeface="Arial"/>
            </a:endParaRPr>
          </a:p>
          <a:p>
            <a:pPr marL="139065" marR="5080">
              <a:lnSpc>
                <a:spcPct val="100699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Find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closest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train image  Predict label of nearest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FDA2B5-AAD3-4084-87AA-A93641DFFD16}"/>
              </a:ext>
            </a:extLst>
          </p:cNvPr>
          <p:cNvSpPr/>
          <p:nvPr/>
        </p:nvSpPr>
        <p:spPr>
          <a:xfrm>
            <a:off x="990600" y="3409950"/>
            <a:ext cx="1066800" cy="228600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2450D3-6C0B-4230-9C51-A8D167F34125}"/>
              </a:ext>
            </a:extLst>
          </p:cNvPr>
          <p:cNvGrpSpPr/>
          <p:nvPr/>
        </p:nvGrpSpPr>
        <p:grpSpPr>
          <a:xfrm>
            <a:off x="1066800" y="285750"/>
            <a:ext cx="7075934" cy="3462364"/>
            <a:chOff x="914400" y="355257"/>
            <a:chExt cx="7075934" cy="34623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1A45D9-8AA3-451D-8D3D-D8729B15D837}"/>
                </a:ext>
              </a:extLst>
            </p:cNvPr>
            <p:cNvSpPr txBox="1"/>
            <p:nvPr/>
          </p:nvSpPr>
          <p:spPr>
            <a:xfrm>
              <a:off x="5192266" y="1200150"/>
              <a:ext cx="2057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○ </a:t>
              </a:r>
              <a:r>
                <a:rPr lang="en-US" altLang="ko-KR" sz="1200" dirty="0"/>
                <a:t>train, test</a:t>
              </a:r>
            </a:p>
            <a:p>
              <a:endParaRPr lang="en-US" altLang="ko-KR" sz="1200" dirty="0"/>
            </a:p>
            <a:p>
              <a:r>
                <a:rPr lang="en-US" altLang="ko-KR" sz="1200" dirty="0" err="1"/>
                <a:t>X_train</a:t>
              </a:r>
              <a:r>
                <a:rPr lang="en-US" altLang="ko-KR" sz="1200" dirty="0"/>
                <a:t> = [[x1, y1], [x2, y2]] </a:t>
              </a:r>
              <a:r>
                <a:rPr lang="ko-KR" altLang="en-US" sz="1000" dirty="0"/>
                <a:t>●</a:t>
              </a:r>
              <a:endParaRPr lang="en-US" altLang="ko-KR" sz="1000" dirty="0"/>
            </a:p>
            <a:p>
              <a:r>
                <a:rPr lang="en-US" altLang="ko-KR" sz="1200" dirty="0" err="1"/>
                <a:t>y_train</a:t>
              </a:r>
              <a:r>
                <a:rPr lang="en-US" altLang="ko-KR" sz="1200" dirty="0"/>
                <a:t> = [1, 2]</a:t>
              </a:r>
            </a:p>
            <a:p>
              <a:endParaRPr lang="en-US" altLang="ko-KR" sz="1200" dirty="0"/>
            </a:p>
            <a:p>
              <a:r>
                <a:rPr lang="en-US" altLang="ko-KR" sz="1200" dirty="0" err="1"/>
                <a:t>X_test</a:t>
              </a:r>
              <a:r>
                <a:rPr lang="en-US" altLang="ko-KR" sz="1200" dirty="0"/>
                <a:t> = [[a, b], [c, d]] </a:t>
              </a:r>
              <a:r>
                <a:rPr lang="ko-KR" altLang="en-US" sz="1000" dirty="0">
                  <a:solidFill>
                    <a:srgbClr val="0070C0"/>
                  </a:solidFill>
                </a:rPr>
                <a:t>●</a:t>
              </a:r>
            </a:p>
          </p:txBody>
        </p:sp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63103A0F-CCB9-4428-8D48-259717582194}"/>
                </a:ext>
              </a:extLst>
            </p:cNvPr>
            <p:cNvSpPr/>
            <p:nvPr/>
          </p:nvSpPr>
          <p:spPr>
            <a:xfrm>
              <a:off x="1143000" y="3208021"/>
              <a:ext cx="3886200" cy="609600"/>
            </a:xfrm>
            <a:prstGeom prst="rect">
              <a:avLst/>
            </a:prstGeom>
            <a:blipFill>
              <a:blip r:embed="rId2" cstate="print"/>
              <a:stretch>
                <a:fillRect t="-117714" b="-287505"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F20B6B-13CD-4758-A7BA-EB1584274288}"/>
                </a:ext>
              </a:extLst>
            </p:cNvPr>
            <p:cNvSpPr txBox="1"/>
            <p:nvPr/>
          </p:nvSpPr>
          <p:spPr>
            <a:xfrm>
              <a:off x="5170934" y="3242775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Xtr</a:t>
              </a:r>
              <a:r>
                <a:rPr lang="en-US" altLang="ko-KR" sz="1200" dirty="0"/>
                <a:t> = [[x1, y1], [x2, y2]]</a:t>
              </a:r>
            </a:p>
            <a:p>
              <a:r>
                <a:rPr lang="en-US" altLang="ko-KR" sz="1200" dirty="0" err="1"/>
                <a:t>ytr</a:t>
              </a:r>
              <a:r>
                <a:rPr lang="en-US" altLang="ko-KR" sz="1200" dirty="0"/>
                <a:t> = [1, 2]</a:t>
              </a:r>
              <a:endParaRPr lang="ko-KR" altLang="en-US" sz="1200" dirty="0"/>
            </a:p>
          </p:txBody>
        </p:sp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32141D52-D1B4-4A06-9B75-9CDA872D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355257"/>
              <a:ext cx="4277866" cy="2216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89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F1E22D-F543-46C6-985E-FC65D172076D}"/>
              </a:ext>
            </a:extLst>
          </p:cNvPr>
          <p:cNvGrpSpPr/>
          <p:nvPr/>
        </p:nvGrpSpPr>
        <p:grpSpPr>
          <a:xfrm>
            <a:off x="1581150" y="285750"/>
            <a:ext cx="6038850" cy="4090195"/>
            <a:chOff x="990600" y="133350"/>
            <a:chExt cx="6038850" cy="409019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C91DB086-EA0B-4F27-8C65-1C4822815826}"/>
                </a:ext>
              </a:extLst>
            </p:cNvPr>
            <p:cNvSpPr/>
            <p:nvPr/>
          </p:nvSpPr>
          <p:spPr>
            <a:xfrm>
              <a:off x="1092057" y="2166145"/>
              <a:ext cx="3657600" cy="2057400"/>
            </a:xfrm>
            <a:prstGeom prst="rect">
              <a:avLst/>
            </a:prstGeom>
            <a:blipFill>
              <a:blip r:embed="rId2" cstate="print"/>
              <a:stretch>
                <a:fillRect l="-1" t="-82931" r="-2074"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44A85-3578-4146-9AD2-C6AB26BAA2EF}"/>
                </a:ext>
              </a:extLst>
            </p:cNvPr>
            <p:cNvSpPr txBox="1"/>
            <p:nvPr/>
          </p:nvSpPr>
          <p:spPr>
            <a:xfrm>
              <a:off x="4851114" y="217354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num_test</a:t>
              </a:r>
              <a:r>
                <a:rPr lang="en-US" altLang="ko-KR" sz="1200" dirty="0"/>
                <a:t> = 2</a:t>
              </a:r>
            </a:p>
            <a:p>
              <a:r>
                <a:rPr lang="en-US" altLang="ko-KR" sz="1200" dirty="0" err="1"/>
                <a:t>Ypred</a:t>
              </a:r>
              <a:r>
                <a:rPr lang="en-US" altLang="ko-KR" sz="1200" dirty="0"/>
                <a:t> = [0, 0]</a:t>
              </a:r>
              <a:endParaRPr lang="ko-KR" alt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084E72-2A75-4D7A-A920-2EA7EB65F1C9}"/>
                </a:ext>
              </a:extLst>
            </p:cNvPr>
            <p:cNvSpPr txBox="1"/>
            <p:nvPr/>
          </p:nvSpPr>
          <p:spPr>
            <a:xfrm>
              <a:off x="4838700" y="2767745"/>
              <a:ext cx="21907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○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</a:t>
              </a:r>
            </a:p>
            <a:p>
              <a:endParaRPr lang="en-US" altLang="ko-KR" sz="800" dirty="0"/>
            </a:p>
            <a:p>
              <a:r>
                <a:rPr lang="en-US" altLang="ko-KR" sz="1200" dirty="0"/>
                <a:t>distance = [|x1 – a| + |y1 – b|, </a:t>
              </a:r>
            </a:p>
            <a:p>
              <a:r>
                <a:rPr lang="en-US" altLang="ko-KR" sz="1200" dirty="0"/>
                <a:t>                    |x2 – a| + |y2 – b|]</a:t>
              </a:r>
            </a:p>
            <a:p>
              <a:endParaRPr lang="en-US" altLang="ko-KR" sz="800" dirty="0"/>
            </a:p>
            <a:p>
              <a:r>
                <a:rPr lang="en-US" altLang="ko-KR" sz="1200" dirty="0" err="1"/>
                <a:t>min_index</a:t>
              </a:r>
              <a:r>
                <a:rPr lang="en-US" altLang="ko-KR" sz="1200" dirty="0"/>
                <a:t> = 0</a:t>
              </a:r>
            </a:p>
            <a:p>
              <a:endParaRPr lang="en-US" altLang="ko-KR" sz="800" dirty="0"/>
            </a:p>
            <a:p>
              <a:r>
                <a:rPr lang="en-US" altLang="ko-KR" sz="1200" dirty="0" err="1"/>
                <a:t>Ypred</a:t>
              </a:r>
              <a:r>
                <a:rPr lang="en-US" altLang="ko-KR" sz="1200" dirty="0"/>
                <a:t>[0] = 1         </a:t>
              </a:r>
              <a:r>
                <a:rPr lang="en-US" altLang="ko-KR" sz="1200" u="sng" dirty="0"/>
                <a:t>// </a:t>
              </a:r>
              <a:r>
                <a:rPr lang="en-US" altLang="ko-KR" sz="1200" u="sng" dirty="0" err="1"/>
                <a:t>Ypred</a:t>
              </a:r>
              <a:r>
                <a:rPr lang="en-US" altLang="ko-KR" sz="1200" u="sng" dirty="0"/>
                <a:t> = [1, 0]</a:t>
              </a:r>
              <a:endParaRPr lang="ko-KR" altLang="en-US" sz="1200" u="sng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D478F3-2DB0-41F9-82E4-500CD813AC39}"/>
                </a:ext>
              </a:extLst>
            </p:cNvPr>
            <p:cNvGrpSpPr/>
            <p:nvPr/>
          </p:nvGrpSpPr>
          <p:grpSpPr>
            <a:xfrm>
              <a:off x="990600" y="133350"/>
              <a:ext cx="3860514" cy="1821260"/>
              <a:chOff x="2108343" y="150415"/>
              <a:chExt cx="3860514" cy="1821260"/>
            </a:xfrm>
          </p:grpSpPr>
          <p:pic>
            <p:nvPicPr>
              <p:cNvPr id="9" name="그림 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568E577-1D49-47C0-874C-0158443AA4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49"/>
              <a:stretch/>
            </p:blipFill>
            <p:spPr>
              <a:xfrm>
                <a:off x="2108343" y="150415"/>
                <a:ext cx="3860514" cy="1821260"/>
              </a:xfrm>
              <a:prstGeom prst="rect">
                <a:avLst/>
              </a:prstGeom>
            </p:spPr>
          </p:pic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3CFB266-AEE6-45BE-8CE5-65A0FC80A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5200" y="857250"/>
                <a:ext cx="0" cy="495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13B9E5-27C5-43CC-B44C-17AEBF386350}"/>
                  </a:ext>
                </a:extLst>
              </p:cNvPr>
              <p:cNvSpPr/>
              <p:nvPr/>
            </p:nvSpPr>
            <p:spPr>
              <a:xfrm>
                <a:off x="5143438" y="713783"/>
                <a:ext cx="520753" cy="2398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D10722B-430B-4573-B11A-69A1B9AE8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361950"/>
                <a:ext cx="0" cy="45720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695CE4AB-BE4B-4FA4-9679-AD6B1113EB25}"/>
                  </a:ext>
                </a:extLst>
              </p:cNvPr>
              <p:cNvCxnSpPr/>
              <p:nvPr/>
            </p:nvCxnSpPr>
            <p:spPr>
              <a:xfrm>
                <a:off x="3505200" y="819150"/>
                <a:ext cx="1676400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7AC06D-F020-480B-BF3A-F88747AEF9D7}"/>
                </a:ext>
              </a:extLst>
            </p:cNvPr>
            <p:cNvSpPr txBox="1"/>
            <p:nvPr/>
          </p:nvSpPr>
          <p:spPr>
            <a:xfrm>
              <a:off x="4838700" y="640252"/>
              <a:ext cx="2057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○ </a:t>
              </a:r>
              <a:r>
                <a:rPr lang="en-US" altLang="ko-KR" sz="1200" dirty="0"/>
                <a:t>train, test</a:t>
              </a:r>
            </a:p>
            <a:p>
              <a:endParaRPr lang="en-US" altLang="ko-KR" sz="1200" dirty="0"/>
            </a:p>
            <a:p>
              <a:r>
                <a:rPr lang="en-US" altLang="ko-KR" sz="1200" dirty="0" err="1"/>
                <a:t>X_train</a:t>
              </a:r>
              <a:r>
                <a:rPr lang="en-US" altLang="ko-KR" sz="1200" dirty="0"/>
                <a:t> = [[x1, y1], [x2, y2]] </a:t>
              </a:r>
              <a:r>
                <a:rPr lang="ko-KR" altLang="en-US" sz="1000" dirty="0"/>
                <a:t>●</a:t>
              </a:r>
              <a:endParaRPr lang="en-US" altLang="ko-KR" sz="1000" dirty="0"/>
            </a:p>
            <a:p>
              <a:r>
                <a:rPr lang="en-US" altLang="ko-KR" sz="1200" dirty="0" err="1"/>
                <a:t>y_train</a:t>
              </a:r>
              <a:r>
                <a:rPr lang="en-US" altLang="ko-KR" sz="1200" dirty="0"/>
                <a:t> = [1, 2]</a:t>
              </a:r>
            </a:p>
            <a:p>
              <a:endParaRPr lang="en-US" altLang="ko-KR" sz="1200" dirty="0"/>
            </a:p>
            <a:p>
              <a:r>
                <a:rPr lang="en-US" altLang="ko-KR" sz="1200" dirty="0" err="1"/>
                <a:t>X_test</a:t>
              </a:r>
              <a:r>
                <a:rPr lang="en-US" altLang="ko-KR" sz="1200" dirty="0"/>
                <a:t> = [[a, b], [c, d]] </a:t>
              </a:r>
              <a:r>
                <a:rPr lang="ko-KR" altLang="en-US" sz="1000" dirty="0">
                  <a:solidFill>
                    <a:srgbClr val="0070C0"/>
                  </a:solidFill>
                </a:rPr>
                <a:t>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64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DBEDA4-9A4A-435D-97E7-ACD15D78C9D0}"/>
              </a:ext>
            </a:extLst>
          </p:cNvPr>
          <p:cNvGrpSpPr/>
          <p:nvPr/>
        </p:nvGrpSpPr>
        <p:grpSpPr>
          <a:xfrm>
            <a:off x="1581150" y="285750"/>
            <a:ext cx="5981700" cy="4097595"/>
            <a:chOff x="990600" y="133350"/>
            <a:chExt cx="5981700" cy="409759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C91DB086-EA0B-4F27-8C65-1C4822815826}"/>
                </a:ext>
              </a:extLst>
            </p:cNvPr>
            <p:cNvSpPr/>
            <p:nvPr/>
          </p:nvSpPr>
          <p:spPr>
            <a:xfrm>
              <a:off x="1092057" y="2173545"/>
              <a:ext cx="3657600" cy="2057400"/>
            </a:xfrm>
            <a:prstGeom prst="rect">
              <a:avLst/>
            </a:prstGeom>
            <a:blipFill>
              <a:blip r:embed="rId2" cstate="print"/>
              <a:stretch>
                <a:fillRect l="-1" t="-82931" r="-2074"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44A85-3578-4146-9AD2-C6AB26BAA2EF}"/>
                </a:ext>
              </a:extLst>
            </p:cNvPr>
            <p:cNvSpPr txBox="1"/>
            <p:nvPr/>
          </p:nvSpPr>
          <p:spPr>
            <a:xfrm>
              <a:off x="4851114" y="217354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num_test</a:t>
              </a:r>
              <a:r>
                <a:rPr lang="en-US" altLang="ko-KR" sz="1200" dirty="0"/>
                <a:t> = 2</a:t>
              </a:r>
            </a:p>
            <a:p>
              <a:r>
                <a:rPr lang="en-US" altLang="ko-KR" sz="1200" dirty="0" err="1"/>
                <a:t>Ypred</a:t>
              </a:r>
              <a:r>
                <a:rPr lang="en-US" altLang="ko-KR" sz="1200" dirty="0"/>
                <a:t> = [1, 0]</a:t>
              </a:r>
              <a:endParaRPr lang="ko-KR" alt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084E72-2A75-4D7A-A920-2EA7EB65F1C9}"/>
                </a:ext>
              </a:extLst>
            </p:cNvPr>
            <p:cNvSpPr txBox="1"/>
            <p:nvPr/>
          </p:nvSpPr>
          <p:spPr>
            <a:xfrm>
              <a:off x="4838700" y="2721570"/>
              <a:ext cx="2133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○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1</a:t>
              </a:r>
            </a:p>
            <a:p>
              <a:endParaRPr lang="en-US" altLang="ko-KR" sz="800" dirty="0"/>
            </a:p>
            <a:p>
              <a:r>
                <a:rPr lang="en-US" altLang="ko-KR" sz="1200" dirty="0"/>
                <a:t>distance = [|x1 – c| + |y1 – d|, </a:t>
              </a:r>
            </a:p>
            <a:p>
              <a:r>
                <a:rPr lang="en-US" altLang="ko-KR" sz="1200" dirty="0"/>
                <a:t>                    |x2 – c| + |y2 – d|]</a:t>
              </a:r>
            </a:p>
            <a:p>
              <a:endParaRPr lang="en-US" altLang="ko-KR" sz="800" dirty="0"/>
            </a:p>
            <a:p>
              <a:r>
                <a:rPr lang="en-US" altLang="ko-KR" sz="1200" dirty="0" err="1"/>
                <a:t>min_index</a:t>
              </a:r>
              <a:r>
                <a:rPr lang="en-US" altLang="ko-KR" sz="1200" dirty="0"/>
                <a:t> = 1</a:t>
              </a:r>
            </a:p>
            <a:p>
              <a:endParaRPr lang="en-US" altLang="ko-KR" sz="800" dirty="0"/>
            </a:p>
            <a:p>
              <a:r>
                <a:rPr lang="en-US" altLang="ko-KR" sz="1200" dirty="0" err="1"/>
                <a:t>Ypred</a:t>
              </a:r>
              <a:r>
                <a:rPr lang="en-US" altLang="ko-KR" sz="1200" dirty="0"/>
                <a:t>[1] = 2</a:t>
              </a:r>
              <a:endParaRPr lang="ko-KR" altLang="en-US" sz="12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D478F3-2DB0-41F9-82E4-500CD813AC39}"/>
                </a:ext>
              </a:extLst>
            </p:cNvPr>
            <p:cNvGrpSpPr/>
            <p:nvPr/>
          </p:nvGrpSpPr>
          <p:grpSpPr>
            <a:xfrm>
              <a:off x="990600" y="133350"/>
              <a:ext cx="3860514" cy="1821260"/>
              <a:chOff x="2108343" y="150415"/>
              <a:chExt cx="3860514" cy="1821260"/>
            </a:xfrm>
          </p:grpSpPr>
          <p:pic>
            <p:nvPicPr>
              <p:cNvPr id="9" name="그림 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568E577-1D49-47C0-874C-0158443AA4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49"/>
              <a:stretch/>
            </p:blipFill>
            <p:spPr>
              <a:xfrm>
                <a:off x="2108343" y="150415"/>
                <a:ext cx="3860514" cy="1821260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13B9E5-27C5-43CC-B44C-17AEBF386350}"/>
                  </a:ext>
                </a:extLst>
              </p:cNvPr>
              <p:cNvSpPr/>
              <p:nvPr/>
            </p:nvSpPr>
            <p:spPr>
              <a:xfrm>
                <a:off x="3505199" y="638315"/>
                <a:ext cx="520753" cy="2398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D10722B-430B-4573-B11A-69A1B9AE8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361950"/>
                <a:ext cx="0" cy="45720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695CE4AB-BE4B-4FA4-9679-AD6B1113EB25}"/>
                  </a:ext>
                </a:extLst>
              </p:cNvPr>
              <p:cNvCxnSpPr/>
              <p:nvPr/>
            </p:nvCxnSpPr>
            <p:spPr>
              <a:xfrm>
                <a:off x="3505200" y="819150"/>
                <a:ext cx="16764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3CFB266-AEE6-45BE-8CE5-65A0FC80A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5200" y="857250"/>
                <a:ext cx="0" cy="495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28FC6C-B12E-4E14-A454-4C82D961C934}"/>
                </a:ext>
              </a:extLst>
            </p:cNvPr>
            <p:cNvSpPr txBox="1"/>
            <p:nvPr/>
          </p:nvSpPr>
          <p:spPr>
            <a:xfrm>
              <a:off x="4838700" y="640252"/>
              <a:ext cx="2057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○ </a:t>
              </a:r>
              <a:r>
                <a:rPr lang="en-US" altLang="ko-KR" sz="1200" dirty="0"/>
                <a:t>train, test</a:t>
              </a:r>
            </a:p>
            <a:p>
              <a:endParaRPr lang="en-US" altLang="ko-KR" sz="1200" dirty="0"/>
            </a:p>
            <a:p>
              <a:r>
                <a:rPr lang="en-US" altLang="ko-KR" sz="1200" dirty="0" err="1"/>
                <a:t>X_train</a:t>
              </a:r>
              <a:r>
                <a:rPr lang="en-US" altLang="ko-KR" sz="1200" dirty="0"/>
                <a:t> = [[x1, y1], [x2, y2]] </a:t>
              </a:r>
              <a:r>
                <a:rPr lang="ko-KR" altLang="en-US" sz="1000" dirty="0"/>
                <a:t>●</a:t>
              </a:r>
              <a:endParaRPr lang="en-US" altLang="ko-KR" sz="1000" dirty="0"/>
            </a:p>
            <a:p>
              <a:r>
                <a:rPr lang="en-US" altLang="ko-KR" sz="1200" dirty="0" err="1"/>
                <a:t>y_train</a:t>
              </a:r>
              <a:r>
                <a:rPr lang="en-US" altLang="ko-KR" sz="1200" dirty="0"/>
                <a:t> = [1, 2]</a:t>
              </a:r>
            </a:p>
            <a:p>
              <a:endParaRPr lang="en-US" altLang="ko-KR" sz="1200" dirty="0"/>
            </a:p>
            <a:p>
              <a:r>
                <a:rPr lang="en-US" altLang="ko-KR" sz="1200" dirty="0" err="1"/>
                <a:t>X_test</a:t>
              </a:r>
              <a:r>
                <a:rPr lang="en-US" altLang="ko-KR" sz="1200" dirty="0"/>
                <a:t> = [[a, b], [c, d]] </a:t>
              </a:r>
              <a:r>
                <a:rPr lang="ko-KR" altLang="en-US" sz="1000" dirty="0">
                  <a:solidFill>
                    <a:srgbClr val="0070C0"/>
                  </a:solidFill>
                </a:rPr>
                <a:t>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800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E9ED313-17AA-45FC-BECE-A45E8F40EE1F}"/>
              </a:ext>
            </a:extLst>
          </p:cNvPr>
          <p:cNvGrpSpPr/>
          <p:nvPr/>
        </p:nvGrpSpPr>
        <p:grpSpPr>
          <a:xfrm>
            <a:off x="1295400" y="209550"/>
            <a:ext cx="6176822" cy="3200400"/>
            <a:chOff x="1483589" y="285750"/>
            <a:chExt cx="6176822" cy="3200400"/>
          </a:xfrm>
        </p:grpSpPr>
        <p:pic>
          <p:nvPicPr>
            <p:cNvPr id="2" name="그림 1" descr="텍스트이(가) 표시된 사진&#10;&#10;자동 생성된 설명">
              <a:extLst>
                <a:ext uri="{FF2B5EF4-FFF2-40B4-BE49-F238E27FC236}">
                  <a16:creationId xmlns:a16="http://schemas.microsoft.com/office/drawing/2014/main" id="{A29AF7E1-233B-4A66-AD61-540E2B65E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589" y="285750"/>
              <a:ext cx="6176822" cy="3200400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74E92B5-83A1-41A4-A3C9-E17396F0FBD3}"/>
                </a:ext>
              </a:extLst>
            </p:cNvPr>
            <p:cNvSpPr/>
            <p:nvPr/>
          </p:nvSpPr>
          <p:spPr>
            <a:xfrm>
              <a:off x="3276600" y="1194955"/>
              <a:ext cx="1371600" cy="1752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8BF2052-6DE0-4483-AD71-6DC9D78795BC}"/>
                </a:ext>
              </a:extLst>
            </p:cNvPr>
            <p:cNvSpPr/>
            <p:nvPr/>
          </p:nvSpPr>
          <p:spPr>
            <a:xfrm>
              <a:off x="5867400" y="294409"/>
              <a:ext cx="1676400" cy="1905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8F73A4-D827-4EC7-8EE6-646610BD1398}"/>
              </a:ext>
            </a:extLst>
          </p:cNvPr>
          <p:cNvSpPr txBox="1"/>
          <p:nvPr/>
        </p:nvSpPr>
        <p:spPr>
          <a:xfrm>
            <a:off x="2259158" y="3499322"/>
            <a:ext cx="462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en-US" altLang="ko-KR" dirty="0"/>
              <a:t>L1 </a:t>
            </a:r>
            <a:r>
              <a:rPr lang="ko-KR" altLang="en-US" dirty="0"/>
              <a:t>거리가 더 가까운 카테고리로 분류된다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113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54305"/>
            <a:ext cx="2768600" cy="150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Arial"/>
              <a:cs typeface="Arial"/>
            </a:endParaRPr>
          </a:p>
          <a:p>
            <a:pPr marL="259079" marR="394970" algn="just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Q: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examples,  how fast are training  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7B27B-EC2E-4A39-8EA6-48DB058EC018}"/>
              </a:ext>
            </a:extLst>
          </p:cNvPr>
          <p:cNvSpPr txBox="1"/>
          <p:nvPr/>
        </p:nvSpPr>
        <p:spPr>
          <a:xfrm>
            <a:off x="6096000" y="1758434"/>
            <a:ext cx="180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시간 복잡도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54305"/>
            <a:ext cx="2768600" cy="233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 dirty="0">
              <a:latin typeface="Arial"/>
              <a:cs typeface="Arial"/>
            </a:endParaRPr>
          </a:p>
          <a:p>
            <a:pPr marL="259079" marR="394970" algn="just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Q: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examples,  how fast are training  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prediction?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 dirty="0">
              <a:latin typeface="Arial"/>
              <a:cs typeface="Arial"/>
            </a:endParaRPr>
          </a:p>
          <a:p>
            <a:pPr marL="575945" marR="941069" indent="-316865">
              <a:lnSpc>
                <a:spcPct val="100699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O(1),  predict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O(N)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142F0-2733-4F4A-A281-8E751277269F}"/>
              </a:ext>
            </a:extLst>
          </p:cNvPr>
          <p:cNvSpPr txBox="1"/>
          <p:nvPr/>
        </p:nvSpPr>
        <p:spPr>
          <a:xfrm>
            <a:off x="6019800" y="2952750"/>
            <a:ext cx="1654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C/C++</a:t>
            </a:r>
          </a:p>
          <a:p>
            <a:pPr algn="ctr"/>
            <a:endParaRPr lang="en-US" altLang="ko-KR" sz="400" dirty="0"/>
          </a:p>
          <a:p>
            <a:pPr marL="285750" indent="-285750" algn="ctr">
              <a:buFontTx/>
              <a:buChar char="-"/>
            </a:pPr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O(N²)</a:t>
            </a:r>
          </a:p>
          <a:p>
            <a:pPr marL="285750" indent="-285750" algn="ctr">
              <a:buFontTx/>
              <a:buChar char="-"/>
            </a:pPr>
            <a:r>
              <a:rPr lang="en-US" altLang="ko-KR" dirty="0"/>
              <a:t>Predict O(N³)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49" y="39400"/>
            <a:ext cx="5780388" cy="445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6263" y="154305"/>
            <a:ext cx="2768600" cy="3777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Nearest Neighbor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 dirty="0">
              <a:latin typeface="Arial"/>
              <a:cs typeface="Arial"/>
            </a:endParaRPr>
          </a:p>
          <a:p>
            <a:pPr marL="259079" marR="394970" algn="just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Q: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examples,  how fast are training  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prediction?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 dirty="0">
              <a:latin typeface="Arial"/>
              <a:cs typeface="Arial"/>
            </a:endParaRPr>
          </a:p>
          <a:p>
            <a:pPr marL="575945" marR="941069" indent="-316865">
              <a:lnSpc>
                <a:spcPct val="100699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O(1),  predict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O(N)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Arial"/>
              <a:cs typeface="Arial"/>
            </a:endParaRPr>
          </a:p>
          <a:p>
            <a:pPr marL="259079" marR="188595">
              <a:lnSpc>
                <a:spcPct val="100699"/>
              </a:lnSpc>
            </a:pP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This is bad</a:t>
            </a:r>
            <a:r>
              <a:rPr sz="1800" spc="-5" dirty="0">
                <a:latin typeface="Arial"/>
                <a:cs typeface="Arial"/>
              </a:rPr>
              <a:t>: we want  </a:t>
            </a:r>
            <a:r>
              <a:rPr sz="1800" dirty="0">
                <a:latin typeface="Arial"/>
                <a:cs typeface="Arial"/>
              </a:rPr>
              <a:t>classifiers </a:t>
            </a:r>
            <a:r>
              <a:rPr sz="1800" spc="-5" dirty="0">
                <a:latin typeface="Arial"/>
                <a:cs typeface="Arial"/>
              </a:rPr>
              <a:t>that are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fast  </a:t>
            </a:r>
            <a:r>
              <a:rPr sz="1800" spc="-5" dirty="0">
                <a:latin typeface="Arial"/>
                <a:cs typeface="Arial"/>
              </a:rPr>
              <a:t>at prediction; </a:t>
            </a:r>
            <a:r>
              <a:rPr sz="1800" b="1" spc="-5" dirty="0">
                <a:latin typeface="Arial"/>
                <a:cs typeface="Arial"/>
              </a:rPr>
              <a:t>slow </a:t>
            </a:r>
            <a:r>
              <a:rPr sz="1800" spc="-5" dirty="0">
                <a:latin typeface="Arial"/>
                <a:cs typeface="Arial"/>
              </a:rPr>
              <a:t>for  training 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005A-68A8-47AE-A55F-367DC78FDFB5}"/>
              </a:ext>
            </a:extLst>
          </p:cNvPr>
          <p:cNvSpPr txBox="1"/>
          <p:nvPr/>
        </p:nvSpPr>
        <p:spPr>
          <a:xfrm>
            <a:off x="5943600" y="3932070"/>
            <a:ext cx="287636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→ 모바일이나 브라우저와 같은</a:t>
            </a:r>
            <a:endParaRPr lang="en-US" altLang="ko-KR" sz="1200" dirty="0"/>
          </a:p>
          <a:p>
            <a:endParaRPr lang="en-US" altLang="ko-KR" sz="5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low device</a:t>
            </a:r>
            <a:r>
              <a:rPr lang="ko-KR" altLang="en-US" sz="1200" dirty="0"/>
              <a:t>에서 돌아가기 적합하지 않다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516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What does this look</a:t>
            </a:r>
            <a:r>
              <a:rPr sz="2800" i="0" spc="-9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like?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5235" y="742950"/>
            <a:ext cx="4783990" cy="3487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D0FAB-901A-471D-B6A7-0FDA9310A84C}"/>
              </a:ext>
            </a:extLst>
          </p:cNvPr>
          <p:cNvSpPr txBox="1"/>
          <p:nvPr/>
        </p:nvSpPr>
        <p:spPr>
          <a:xfrm>
            <a:off x="4363265" y="21562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decision region &gt;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2AAB7A-DC4E-4753-9D66-BB946DB92C98}"/>
              </a:ext>
            </a:extLst>
          </p:cNvPr>
          <p:cNvGrpSpPr/>
          <p:nvPr/>
        </p:nvGrpSpPr>
        <p:grpSpPr>
          <a:xfrm>
            <a:off x="3870440" y="819150"/>
            <a:ext cx="861602" cy="2057400"/>
            <a:chOff x="3870440" y="819150"/>
            <a:chExt cx="861602" cy="20574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E3532DC-0E5F-40EB-9631-E28BFF0A7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2400" y="819150"/>
              <a:ext cx="533400" cy="38100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0A7F761-ED3B-4D12-A0C1-3CAF2F894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6200" y="1200150"/>
              <a:ext cx="76200" cy="53340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956D033-7318-4816-8F37-9BA6A6473663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1727200"/>
              <a:ext cx="152400" cy="33621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AB92E5-24A8-4152-A71F-CF4D138A15DA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2" y="819150"/>
              <a:ext cx="236240" cy="64770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B6369-2CFC-4703-AC65-DB41FAEF1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7674" y="1462285"/>
              <a:ext cx="144368" cy="72846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C11029F-2E2B-4F5E-AAA5-2389465B1BAB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2051136"/>
              <a:ext cx="549074" cy="13961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18E99C-B96B-4B49-AC1B-850F7631C860}"/>
                </a:ext>
              </a:extLst>
            </p:cNvPr>
            <p:cNvCxnSpPr>
              <a:cxnSpLocks/>
            </p:cNvCxnSpPr>
            <p:nvPr/>
          </p:nvCxnSpPr>
          <p:spPr>
            <a:xfrm>
              <a:off x="3937230" y="2504289"/>
              <a:ext cx="17757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B57F14D-3B9E-4AAE-A41C-6896F47B454E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485746"/>
              <a:ext cx="152400" cy="1681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DEEDD23-CF46-45AD-B61F-A2152B114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000" y="2641576"/>
              <a:ext cx="76200" cy="1681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3F52563-F8F8-4B90-8FA5-A30352BDE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8558" y="2485746"/>
              <a:ext cx="58672" cy="23988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6C6F331-6989-4E28-BB48-E521C8E4F446}"/>
                </a:ext>
              </a:extLst>
            </p:cNvPr>
            <p:cNvCxnSpPr>
              <a:cxnSpLocks/>
            </p:cNvCxnSpPr>
            <p:nvPr/>
          </p:nvCxnSpPr>
          <p:spPr>
            <a:xfrm>
              <a:off x="3870440" y="2713353"/>
              <a:ext cx="66790" cy="16319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7CFC8C9-A90E-42B3-857B-66B114ED6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7230" y="2817829"/>
              <a:ext cx="236242" cy="2704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B4CE2-836E-4A51-BF59-C6D94DBFCDBA}"/>
                </a:ext>
              </a:extLst>
            </p:cNvPr>
            <p:cNvSpPr txBox="1"/>
            <p:nvPr/>
          </p:nvSpPr>
          <p:spPr>
            <a:xfrm>
              <a:off x="4209155" y="1180091"/>
              <a:ext cx="406172" cy="368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747483-5B4F-47AF-B509-AF907D6F48E4}"/>
                </a:ext>
              </a:extLst>
            </p:cNvPr>
            <p:cNvSpPr txBox="1"/>
            <p:nvPr/>
          </p:nvSpPr>
          <p:spPr>
            <a:xfrm>
              <a:off x="4202658" y="2492455"/>
              <a:ext cx="406172" cy="368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3E9327-2C81-4238-9C89-0B9EDC10EEB1}"/>
              </a:ext>
            </a:extLst>
          </p:cNvPr>
          <p:cNvGrpSpPr/>
          <p:nvPr/>
        </p:nvGrpSpPr>
        <p:grpSpPr>
          <a:xfrm>
            <a:off x="3870440" y="217788"/>
            <a:ext cx="5087753" cy="2861287"/>
            <a:chOff x="3870440" y="217788"/>
            <a:chExt cx="5087753" cy="2861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4C30E6-2789-48D4-81E3-2D218A9729D7}"/>
                </a:ext>
              </a:extLst>
            </p:cNvPr>
            <p:cNvSpPr txBox="1"/>
            <p:nvPr/>
          </p:nvSpPr>
          <p:spPr>
            <a:xfrm>
              <a:off x="6565467" y="1047750"/>
              <a:ext cx="239272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①와 ② </a:t>
              </a:r>
              <a:r>
                <a:rPr lang="ko-KR" altLang="en-US" dirty="0" err="1"/>
                <a:t>를</a:t>
              </a:r>
              <a:r>
                <a:rPr lang="ko-KR" altLang="en-US" dirty="0"/>
                <a:t> 봤을 때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가까운 것 만을 </a:t>
              </a:r>
              <a:endParaRPr lang="en-US" altLang="ko-KR" dirty="0"/>
            </a:p>
            <a:p>
              <a:r>
                <a:rPr lang="ko-KR" altLang="en-US" dirty="0"/>
                <a:t>보는 것이 아닌 </a:t>
              </a:r>
              <a:endParaRPr lang="en-US" altLang="ko-KR" dirty="0"/>
            </a:p>
            <a:p>
              <a:r>
                <a:rPr lang="ko-KR" altLang="en-US" dirty="0"/>
                <a:t>새로운 </a:t>
              </a:r>
              <a:r>
                <a:rPr lang="ko-KR" altLang="en-US" dirty="0" err="1"/>
                <a:t>무언가가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ko-KR" altLang="en-US" dirty="0"/>
                <a:t>더 필요해 보인다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→ </a:t>
              </a:r>
              <a:r>
                <a:rPr lang="en-US" altLang="ko-KR" dirty="0"/>
                <a:t>KNN</a:t>
              </a:r>
              <a:r>
                <a:rPr lang="ko-KR" altLang="en-US" dirty="0"/>
                <a:t>의 등장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5EFBA1-E3B0-43F4-A6E0-B69D5725C8CA}"/>
                </a:ext>
              </a:extLst>
            </p:cNvPr>
            <p:cNvGrpSpPr/>
            <p:nvPr/>
          </p:nvGrpSpPr>
          <p:grpSpPr>
            <a:xfrm>
              <a:off x="3870440" y="217788"/>
              <a:ext cx="2474025" cy="2660922"/>
              <a:chOff x="3870440" y="217788"/>
              <a:chExt cx="2474025" cy="266092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1535C-FC51-47B7-8B92-EF4C2AE24E3E}"/>
                  </a:ext>
                </a:extLst>
              </p:cNvPr>
              <p:cNvSpPr txBox="1"/>
              <p:nvPr/>
            </p:nvSpPr>
            <p:spPr>
              <a:xfrm>
                <a:off x="4363265" y="217788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&lt; decision region &gt;</a:t>
                </a:r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5E3AE97-0C7F-45AC-99CA-EA5D27E38828}"/>
                  </a:ext>
                </a:extLst>
              </p:cNvPr>
              <p:cNvGrpSpPr/>
              <p:nvPr/>
            </p:nvGrpSpPr>
            <p:grpSpPr>
              <a:xfrm>
                <a:off x="3870440" y="821310"/>
                <a:ext cx="861602" cy="2057400"/>
                <a:chOff x="3870440" y="819150"/>
                <a:chExt cx="861602" cy="20574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C9AB691D-82D1-4169-B428-9120B1E4A3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62400" y="819150"/>
                  <a:ext cx="533400" cy="3810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F22C7CF6-D99E-4AA2-8D8B-EC51899E3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86200" y="1200150"/>
                  <a:ext cx="76200" cy="5334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516A7187-46F2-4E33-B3A2-97F6C8E4A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200" y="1727200"/>
                  <a:ext cx="152400" cy="33621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DD4B745-4A17-47BC-95B6-F65C0012B8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5802" y="819150"/>
                  <a:ext cx="236240" cy="6477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7E2F9EA7-E8CC-4F1B-AA50-391781BC8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7674" y="1462285"/>
                  <a:ext cx="144368" cy="72846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BED82408-9EF8-455E-8611-8A11BF786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8600" y="2051136"/>
                  <a:ext cx="549074" cy="13961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D090BCB-D0E3-430F-889F-4A648A836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7230" y="2504289"/>
                  <a:ext cx="17757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6F8D3463-0D1C-469A-A9B3-7E67B8FDC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2485746"/>
                  <a:ext cx="152400" cy="1681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145AAC1-3C0C-4DD3-BFB3-55E8FEC12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91000" y="2641576"/>
                  <a:ext cx="76200" cy="1681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A187B38-CA08-4734-ABF8-8D8840F34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78558" y="2485746"/>
                  <a:ext cx="58672" cy="23988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1CAF782-3AA0-43F3-8982-15FF92F55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0440" y="2713353"/>
                  <a:ext cx="66790" cy="16319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46EC9133-93C0-4505-93EE-742CEF1B2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7230" y="2817829"/>
                  <a:ext cx="236242" cy="2704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38688A6-5723-4623-9FD4-5A6E14EC5848}"/>
                    </a:ext>
                  </a:extLst>
                </p:cNvPr>
                <p:cNvSpPr txBox="1"/>
                <p:nvPr/>
              </p:nvSpPr>
              <p:spPr>
                <a:xfrm>
                  <a:off x="4209155" y="1180091"/>
                  <a:ext cx="406172" cy="368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FF0000"/>
                      </a:solidFill>
                    </a:rPr>
                    <a:t>①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ECA7B50-7ADA-4502-B559-08B1EEB68968}"/>
                    </a:ext>
                  </a:extLst>
                </p:cNvPr>
                <p:cNvSpPr txBox="1"/>
                <p:nvPr/>
              </p:nvSpPr>
              <p:spPr>
                <a:xfrm>
                  <a:off x="4202658" y="2492455"/>
                  <a:ext cx="406172" cy="368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FF0000"/>
                      </a:solidFill>
                    </a:rPr>
                    <a:t>②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7319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Image Classification</a:t>
            </a:r>
            <a:r>
              <a:rPr sz="2400" i="0" spc="-5" dirty="0">
                <a:latin typeface="Arial"/>
                <a:cs typeface="Arial"/>
              </a:rPr>
              <a:t>: </a:t>
            </a:r>
            <a:r>
              <a:rPr sz="2400" i="0" dirty="0">
                <a:latin typeface="Arial"/>
                <a:cs typeface="Arial"/>
              </a:rPr>
              <a:t>A core </a:t>
            </a:r>
            <a:r>
              <a:rPr sz="2400" i="0" spc="-5" dirty="0">
                <a:latin typeface="Arial"/>
                <a:cs typeface="Arial"/>
              </a:rPr>
              <a:t>task in Computer</a:t>
            </a:r>
            <a:r>
              <a:rPr sz="2400" i="0" spc="-80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Vision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99716" y="2461055"/>
            <a:ext cx="1338580" cy="82550"/>
            <a:chOff x="4099716" y="2461055"/>
            <a:chExt cx="1338580" cy="82550"/>
          </a:xfrm>
        </p:grpSpPr>
        <p:sp>
          <p:nvSpPr>
            <p:cNvPr id="4" name="object 4"/>
            <p:cNvSpPr/>
            <p:nvPr/>
          </p:nvSpPr>
          <p:spPr>
            <a:xfrm>
              <a:off x="4099716" y="2502044"/>
              <a:ext cx="1242695" cy="0"/>
            </a:xfrm>
            <a:custGeom>
              <a:avLst/>
              <a:gdLst/>
              <a:ahLst/>
              <a:cxnLst/>
              <a:rect l="l" t="t" r="r" b="b"/>
              <a:pathLst>
                <a:path w="1242695">
                  <a:moveTo>
                    <a:pt x="0" y="0"/>
                  </a:moveTo>
                  <a:lnTo>
                    <a:pt x="124229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2489" y="2461055"/>
              <a:ext cx="105499" cy="819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57968" y="1140356"/>
            <a:ext cx="3733165" cy="154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(assume </a:t>
            </a:r>
            <a:r>
              <a:rPr sz="1800" spc="-5" dirty="0">
                <a:latin typeface="Arial"/>
                <a:cs typeface="Arial"/>
              </a:rPr>
              <a:t>given </a:t>
            </a:r>
            <a:r>
              <a:rPr sz="1800" dirty="0">
                <a:latin typeface="Arial"/>
                <a:cs typeface="Arial"/>
              </a:rPr>
              <a:t>set </a:t>
            </a:r>
            <a:r>
              <a:rPr sz="1800" spc="-5" dirty="0">
                <a:latin typeface="Arial"/>
                <a:cs typeface="Arial"/>
              </a:rPr>
              <a:t>of discrete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labels)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{dog, </a:t>
            </a:r>
            <a:r>
              <a:rPr sz="1800" dirty="0">
                <a:latin typeface="Arial"/>
                <a:cs typeface="Arial"/>
              </a:rPr>
              <a:t>cat, </a:t>
            </a:r>
            <a:r>
              <a:rPr sz="1800" spc="-5" dirty="0">
                <a:latin typeface="Arial"/>
                <a:cs typeface="Arial"/>
              </a:rPr>
              <a:t>truck, plane,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...}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Arial"/>
              <a:cs typeface="Arial"/>
            </a:endParaRPr>
          </a:p>
          <a:p>
            <a:pPr marL="185420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cat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5018" y="3785248"/>
            <a:ext cx="9067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CC-BY</a:t>
            </a:r>
            <a:r>
              <a:rPr sz="600" u="sng" spc="-7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5548" y="982610"/>
            <a:ext cx="2021795" cy="2803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4465" y="4693229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A8E7C4-D4E2-415D-9993-2D122F97DCEB}"/>
              </a:ext>
            </a:extLst>
          </p:cNvPr>
          <p:cNvSpPr txBox="1"/>
          <p:nvPr/>
        </p:nvSpPr>
        <p:spPr>
          <a:xfrm>
            <a:off x="3899266" y="3236579"/>
            <a:ext cx="386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→  기계한테는 어려운 일이다</a:t>
            </a:r>
            <a:r>
              <a:rPr lang="en-US" altLang="ko-KR" sz="2000" dirty="0"/>
              <a:t>.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→   </a:t>
            </a:r>
            <a:r>
              <a:rPr lang="en-US" altLang="ko-KR" sz="2000" dirty="0"/>
              <a:t>Why??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3388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highlight>
                  <a:srgbClr val="FFFF00"/>
                </a:highlight>
                <a:latin typeface="Arial"/>
                <a:cs typeface="Arial"/>
              </a:rPr>
              <a:t>K-Nearest</a:t>
            </a:r>
            <a:r>
              <a:rPr sz="2800" i="0" spc="-8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800" i="0" spc="-5" dirty="0">
                <a:highlight>
                  <a:srgbClr val="FFFF00"/>
                </a:highlight>
                <a:latin typeface="Arial"/>
                <a:cs typeface="Arial"/>
              </a:rPr>
              <a:t>Neighbors</a:t>
            </a:r>
            <a:endParaRPr sz="28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824" y="1489847"/>
            <a:ext cx="2833444" cy="2065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6168" y="1489847"/>
            <a:ext cx="2863744" cy="2082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6837" y="1489847"/>
            <a:ext cx="2763919" cy="2082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75483" y="761529"/>
            <a:ext cx="478409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Instead of </a:t>
            </a:r>
            <a:r>
              <a:rPr sz="1800" dirty="0">
                <a:latin typeface="Arial"/>
                <a:cs typeface="Arial"/>
              </a:rPr>
              <a:t>copying </a:t>
            </a:r>
            <a:r>
              <a:rPr sz="1800" spc="-5" dirty="0">
                <a:latin typeface="Arial"/>
                <a:cs typeface="Arial"/>
              </a:rPr>
              <a:t>label from nearest neighbor,  take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majority vote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from </a:t>
            </a:r>
            <a:r>
              <a:rPr sz="1800" dirty="0">
                <a:highlight>
                  <a:srgbClr val="FFFF00"/>
                </a:highlight>
                <a:latin typeface="Arial"/>
                <a:cs typeface="Arial"/>
              </a:rPr>
              <a:t>K closest</a:t>
            </a:r>
            <a:r>
              <a:rPr sz="1800" spc="-2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points</a:t>
            </a:r>
            <a:endParaRPr sz="18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2169" y="3636072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 =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1616" y="3636072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 =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8426" y="3636072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 =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4B4829-F615-42E5-8180-92D76610A090}"/>
              </a:ext>
            </a:extLst>
          </p:cNvPr>
          <p:cNvSpPr/>
          <p:nvPr/>
        </p:nvSpPr>
        <p:spPr>
          <a:xfrm>
            <a:off x="4599940" y="2533650"/>
            <a:ext cx="193806" cy="205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02A1BF-E166-40C8-A371-DCFDEDB943CD}"/>
              </a:ext>
            </a:extLst>
          </p:cNvPr>
          <p:cNvSpPr/>
          <p:nvPr/>
        </p:nvSpPr>
        <p:spPr>
          <a:xfrm rot="1591894">
            <a:off x="3119890" y="2266996"/>
            <a:ext cx="1139108" cy="377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4B5DA4-AF86-4C46-BC4C-9E9F66411FE1}"/>
              </a:ext>
            </a:extLst>
          </p:cNvPr>
          <p:cNvSpPr/>
          <p:nvPr/>
        </p:nvSpPr>
        <p:spPr>
          <a:xfrm rot="1204950">
            <a:off x="6206936" y="2214628"/>
            <a:ext cx="1034743" cy="377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AE02C-6F1E-4A43-92C0-D98EE90EA75D}"/>
              </a:ext>
            </a:extLst>
          </p:cNvPr>
          <p:cNvSpPr txBox="1"/>
          <p:nvPr/>
        </p:nvSpPr>
        <p:spPr>
          <a:xfrm>
            <a:off x="3832329" y="2048439"/>
            <a:ext cx="406172" cy="36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AB5311-7901-4A5C-B998-A5F831A5FAF5}"/>
              </a:ext>
            </a:extLst>
          </p:cNvPr>
          <p:cNvSpPr txBox="1"/>
          <p:nvPr/>
        </p:nvSpPr>
        <p:spPr>
          <a:xfrm>
            <a:off x="4769959" y="2417187"/>
            <a:ext cx="406172" cy="36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310DE-94E1-4308-807E-16441D659077}"/>
              </a:ext>
            </a:extLst>
          </p:cNvPr>
          <p:cNvSpPr txBox="1"/>
          <p:nvPr/>
        </p:nvSpPr>
        <p:spPr>
          <a:xfrm>
            <a:off x="6385301" y="1797179"/>
            <a:ext cx="406172" cy="36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2AF500-7D4D-4446-81CA-F76CADC6BC06}"/>
              </a:ext>
            </a:extLst>
          </p:cNvPr>
          <p:cNvSpPr txBox="1"/>
          <p:nvPr/>
        </p:nvSpPr>
        <p:spPr>
          <a:xfrm>
            <a:off x="3381508" y="4155148"/>
            <a:ext cx="2792146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K</a:t>
            </a:r>
            <a:r>
              <a:rPr lang="ko-KR" altLang="en-US" sz="1200" dirty="0"/>
              <a:t>가 커질 수록 좋은 결과를 보여준다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r>
              <a:rPr lang="ko-KR" altLang="en-US" sz="1200" dirty="0"/>
              <a:t>→ ①</a:t>
            </a:r>
            <a:r>
              <a:rPr lang="en-US" altLang="ko-KR" sz="1200" dirty="0"/>
              <a:t>, </a:t>
            </a:r>
            <a:r>
              <a:rPr lang="ko-KR" altLang="en-US" sz="1200" dirty="0"/>
              <a:t>②</a:t>
            </a:r>
            <a:r>
              <a:rPr lang="en-US" altLang="ko-KR" sz="1200" dirty="0"/>
              <a:t>, </a:t>
            </a:r>
            <a:r>
              <a:rPr lang="ko-KR" altLang="en-US" sz="1200" dirty="0"/>
              <a:t>③ 을 보면 과대적합 되었던 부분이 조금 더 견고해 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600" y="719921"/>
            <a:ext cx="4325620" cy="3556635"/>
            <a:chOff x="2409275" y="731351"/>
            <a:chExt cx="4325620" cy="3556635"/>
          </a:xfrm>
        </p:grpSpPr>
        <p:sp>
          <p:nvSpPr>
            <p:cNvPr id="3" name="object 3"/>
            <p:cNvSpPr/>
            <p:nvPr/>
          </p:nvSpPr>
          <p:spPr>
            <a:xfrm>
              <a:off x="2409275" y="731351"/>
              <a:ext cx="4325436" cy="35564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64018" y="1118897"/>
              <a:ext cx="304800" cy="2785110"/>
            </a:xfrm>
            <a:custGeom>
              <a:avLst/>
              <a:gdLst/>
              <a:ahLst/>
              <a:cxnLst/>
              <a:rect l="l" t="t" r="r" b="b"/>
              <a:pathLst>
                <a:path w="304800" h="2785110">
                  <a:moveTo>
                    <a:pt x="0" y="0"/>
                  </a:moveTo>
                  <a:lnTo>
                    <a:pt x="304499" y="0"/>
                  </a:lnTo>
                  <a:lnTo>
                    <a:pt x="304499" y="298199"/>
                  </a:lnTo>
                  <a:lnTo>
                    <a:pt x="0" y="298199"/>
                  </a:lnTo>
                  <a:lnTo>
                    <a:pt x="0" y="0"/>
                  </a:lnTo>
                  <a:close/>
                </a:path>
                <a:path w="304800" h="2785110">
                  <a:moveTo>
                    <a:pt x="0" y="2135345"/>
                  </a:moveTo>
                  <a:lnTo>
                    <a:pt x="304499" y="2135345"/>
                  </a:lnTo>
                  <a:lnTo>
                    <a:pt x="304499" y="2433545"/>
                  </a:lnTo>
                  <a:lnTo>
                    <a:pt x="0" y="2433545"/>
                  </a:lnTo>
                  <a:lnTo>
                    <a:pt x="0" y="2135345"/>
                  </a:lnTo>
                  <a:close/>
                </a:path>
                <a:path w="304800" h="2785110">
                  <a:moveTo>
                    <a:pt x="0" y="2486669"/>
                  </a:moveTo>
                  <a:lnTo>
                    <a:pt x="304499" y="2486669"/>
                  </a:lnTo>
                  <a:lnTo>
                    <a:pt x="304499" y="2784869"/>
                  </a:lnTo>
                  <a:lnTo>
                    <a:pt x="0" y="2784869"/>
                  </a:lnTo>
                  <a:lnTo>
                    <a:pt x="0" y="2486669"/>
                  </a:lnTo>
                  <a:close/>
                </a:path>
                <a:path w="304800" h="2785110">
                  <a:moveTo>
                    <a:pt x="0" y="1784021"/>
                  </a:moveTo>
                  <a:lnTo>
                    <a:pt x="304499" y="1784021"/>
                  </a:lnTo>
                  <a:lnTo>
                    <a:pt x="304499" y="2082220"/>
                  </a:lnTo>
                  <a:lnTo>
                    <a:pt x="0" y="2082220"/>
                  </a:lnTo>
                  <a:lnTo>
                    <a:pt x="0" y="1784021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64018" y="764148"/>
              <a:ext cx="304800" cy="3491229"/>
            </a:xfrm>
            <a:custGeom>
              <a:avLst/>
              <a:gdLst/>
              <a:ahLst/>
              <a:cxnLst/>
              <a:rect l="l" t="t" r="r" b="b"/>
              <a:pathLst>
                <a:path w="304800" h="3491229">
                  <a:moveTo>
                    <a:pt x="0" y="3192743"/>
                  </a:moveTo>
                  <a:lnTo>
                    <a:pt x="304499" y="3192743"/>
                  </a:lnTo>
                  <a:lnTo>
                    <a:pt x="304499" y="3490942"/>
                  </a:lnTo>
                  <a:lnTo>
                    <a:pt x="0" y="3490942"/>
                  </a:lnTo>
                  <a:lnTo>
                    <a:pt x="0" y="3192743"/>
                  </a:lnTo>
                  <a:close/>
                </a:path>
                <a:path w="304800" h="3491229">
                  <a:moveTo>
                    <a:pt x="0" y="1773746"/>
                  </a:moveTo>
                  <a:lnTo>
                    <a:pt x="304499" y="1773746"/>
                  </a:lnTo>
                  <a:lnTo>
                    <a:pt x="304499" y="2071945"/>
                  </a:lnTo>
                  <a:lnTo>
                    <a:pt x="0" y="2071945"/>
                  </a:lnTo>
                  <a:lnTo>
                    <a:pt x="0" y="1773746"/>
                  </a:lnTo>
                  <a:close/>
                </a:path>
                <a:path w="304800" h="3491229">
                  <a:moveTo>
                    <a:pt x="0" y="1422422"/>
                  </a:moveTo>
                  <a:lnTo>
                    <a:pt x="304499" y="1422422"/>
                  </a:lnTo>
                  <a:lnTo>
                    <a:pt x="304499" y="1720621"/>
                  </a:lnTo>
                  <a:lnTo>
                    <a:pt x="0" y="1720621"/>
                  </a:lnTo>
                  <a:lnTo>
                    <a:pt x="0" y="1422422"/>
                  </a:lnTo>
                  <a:close/>
                </a:path>
                <a:path w="304800" h="3491229">
                  <a:moveTo>
                    <a:pt x="0" y="1064247"/>
                  </a:moveTo>
                  <a:lnTo>
                    <a:pt x="304499" y="1064247"/>
                  </a:lnTo>
                  <a:lnTo>
                    <a:pt x="304499" y="1362447"/>
                  </a:lnTo>
                  <a:lnTo>
                    <a:pt x="0" y="1362447"/>
                  </a:lnTo>
                  <a:lnTo>
                    <a:pt x="0" y="1064247"/>
                  </a:lnTo>
                  <a:close/>
                </a:path>
                <a:path w="304800" h="3491229">
                  <a:moveTo>
                    <a:pt x="0" y="709498"/>
                  </a:moveTo>
                  <a:lnTo>
                    <a:pt x="304499" y="709498"/>
                  </a:lnTo>
                  <a:lnTo>
                    <a:pt x="304499" y="1007697"/>
                  </a:lnTo>
                  <a:lnTo>
                    <a:pt x="0" y="1007697"/>
                  </a:lnTo>
                  <a:lnTo>
                    <a:pt x="0" y="709498"/>
                  </a:lnTo>
                  <a:close/>
                </a:path>
                <a:path w="304800" h="3491229">
                  <a:moveTo>
                    <a:pt x="0" y="0"/>
                  </a:moveTo>
                  <a:lnTo>
                    <a:pt x="304499" y="0"/>
                  </a:lnTo>
                  <a:lnTo>
                    <a:pt x="304499" y="298199"/>
                  </a:lnTo>
                  <a:lnTo>
                    <a:pt x="0" y="298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516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What does this look</a:t>
            </a:r>
            <a:r>
              <a:rPr sz="2800" i="0" spc="-9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like?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FF38A-2B42-42E6-91D2-794F88F7379A}"/>
              </a:ext>
            </a:extLst>
          </p:cNvPr>
          <p:cNvSpPr txBox="1"/>
          <p:nvPr/>
        </p:nvSpPr>
        <p:spPr>
          <a:xfrm>
            <a:off x="5410200" y="756528"/>
            <a:ext cx="3548631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KNN</a:t>
            </a:r>
            <a:r>
              <a:rPr lang="ko-KR" altLang="en-US" sz="1600" dirty="0"/>
              <a:t>을 돌린 결과의 </a:t>
            </a:r>
            <a:r>
              <a:rPr lang="en-US" altLang="ko-KR" sz="1600" dirty="0"/>
              <a:t>score </a:t>
            </a:r>
            <a:r>
              <a:rPr lang="ko-KR" altLang="en-US" sz="1600" dirty="0"/>
              <a:t>순으로 정렬된 사진들이다</a:t>
            </a:r>
            <a:r>
              <a:rPr lang="en-US" altLang="ko-KR" sz="1600" dirty="0"/>
              <a:t>.</a:t>
            </a:r>
          </a:p>
          <a:p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빨간색 박스를 보면 결과가 좋지 못한다는 것을 알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800" dirty="0"/>
          </a:p>
          <a:p>
            <a:r>
              <a:rPr lang="ko-KR" altLang="en-US" sz="1600" dirty="0"/>
              <a:t>     → </a:t>
            </a:r>
            <a:r>
              <a:rPr lang="en-US" altLang="ko-KR" sz="1600" dirty="0"/>
              <a:t>K</a:t>
            </a:r>
            <a:r>
              <a:rPr lang="ko-KR" altLang="en-US" sz="1600" dirty="0"/>
              <a:t>를 늘리면 조금 더 견고해 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56839" y="2320595"/>
            <a:ext cx="2228850" cy="1960880"/>
            <a:chOff x="5456839" y="2320595"/>
            <a:chExt cx="2228850" cy="1960880"/>
          </a:xfrm>
        </p:grpSpPr>
        <p:sp>
          <p:nvSpPr>
            <p:cNvPr id="3" name="object 3"/>
            <p:cNvSpPr/>
            <p:nvPr/>
          </p:nvSpPr>
          <p:spPr>
            <a:xfrm>
              <a:off x="5842038" y="2549719"/>
              <a:ext cx="1458595" cy="1458595"/>
            </a:xfrm>
            <a:custGeom>
              <a:avLst/>
              <a:gdLst/>
              <a:ahLst/>
              <a:cxnLst/>
              <a:rect l="l" t="t" r="r" b="b"/>
              <a:pathLst>
                <a:path w="1458595" h="1458595">
                  <a:moveTo>
                    <a:pt x="0" y="729148"/>
                  </a:moveTo>
                  <a:lnTo>
                    <a:pt x="1550" y="681206"/>
                  </a:lnTo>
                  <a:lnTo>
                    <a:pt x="6139" y="634092"/>
                  </a:lnTo>
                  <a:lnTo>
                    <a:pt x="13670" y="587903"/>
                  </a:lnTo>
                  <a:lnTo>
                    <a:pt x="24046" y="542733"/>
                  </a:lnTo>
                  <a:lnTo>
                    <a:pt x="37172" y="498680"/>
                  </a:lnTo>
                  <a:lnTo>
                    <a:pt x="52951" y="455839"/>
                  </a:lnTo>
                  <a:lnTo>
                    <a:pt x="71288" y="414307"/>
                  </a:lnTo>
                  <a:lnTo>
                    <a:pt x="92086" y="374179"/>
                  </a:lnTo>
                  <a:lnTo>
                    <a:pt x="115250" y="335552"/>
                  </a:lnTo>
                  <a:lnTo>
                    <a:pt x="140682" y="298522"/>
                  </a:lnTo>
                  <a:lnTo>
                    <a:pt x="168288" y="263184"/>
                  </a:lnTo>
                  <a:lnTo>
                    <a:pt x="197971" y="229635"/>
                  </a:lnTo>
                  <a:lnTo>
                    <a:pt x="229635" y="197971"/>
                  </a:lnTo>
                  <a:lnTo>
                    <a:pt x="263184" y="168288"/>
                  </a:lnTo>
                  <a:lnTo>
                    <a:pt x="298522" y="140682"/>
                  </a:lnTo>
                  <a:lnTo>
                    <a:pt x="335552" y="115250"/>
                  </a:lnTo>
                  <a:lnTo>
                    <a:pt x="374179" y="92086"/>
                  </a:lnTo>
                  <a:lnTo>
                    <a:pt x="414307" y="71288"/>
                  </a:lnTo>
                  <a:lnTo>
                    <a:pt x="455839" y="52951"/>
                  </a:lnTo>
                  <a:lnTo>
                    <a:pt x="498680" y="37172"/>
                  </a:lnTo>
                  <a:lnTo>
                    <a:pt x="542733" y="24046"/>
                  </a:lnTo>
                  <a:lnTo>
                    <a:pt x="587903" y="13670"/>
                  </a:lnTo>
                  <a:lnTo>
                    <a:pt x="634092" y="6139"/>
                  </a:lnTo>
                  <a:lnTo>
                    <a:pt x="681206" y="1550"/>
                  </a:lnTo>
                  <a:lnTo>
                    <a:pt x="729148" y="0"/>
                  </a:lnTo>
                  <a:lnTo>
                    <a:pt x="777303" y="1590"/>
                  </a:lnTo>
                  <a:lnTo>
                    <a:pt x="824988" y="6323"/>
                  </a:lnTo>
                  <a:lnTo>
                    <a:pt x="872059" y="14140"/>
                  </a:lnTo>
                  <a:lnTo>
                    <a:pt x="918376" y="24982"/>
                  </a:lnTo>
                  <a:lnTo>
                    <a:pt x="963797" y="38790"/>
                  </a:lnTo>
                  <a:lnTo>
                    <a:pt x="1008179" y="55506"/>
                  </a:lnTo>
                  <a:lnTo>
                    <a:pt x="1051381" y="75070"/>
                  </a:lnTo>
                  <a:lnTo>
                    <a:pt x="1093260" y="97425"/>
                  </a:lnTo>
                  <a:lnTo>
                    <a:pt x="1133676" y="122512"/>
                  </a:lnTo>
                  <a:lnTo>
                    <a:pt x="1172486" y="150271"/>
                  </a:lnTo>
                  <a:lnTo>
                    <a:pt x="1209549" y="180645"/>
                  </a:lnTo>
                  <a:lnTo>
                    <a:pt x="1244722" y="213574"/>
                  </a:lnTo>
                  <a:lnTo>
                    <a:pt x="1277651" y="248747"/>
                  </a:lnTo>
                  <a:lnTo>
                    <a:pt x="1308025" y="285810"/>
                  </a:lnTo>
                  <a:lnTo>
                    <a:pt x="1335784" y="324620"/>
                  </a:lnTo>
                  <a:lnTo>
                    <a:pt x="1360871" y="365036"/>
                  </a:lnTo>
                  <a:lnTo>
                    <a:pt x="1383226" y="406916"/>
                  </a:lnTo>
                  <a:lnTo>
                    <a:pt x="1402790" y="450117"/>
                  </a:lnTo>
                  <a:lnTo>
                    <a:pt x="1419506" y="494499"/>
                  </a:lnTo>
                  <a:lnTo>
                    <a:pt x="1433314" y="539920"/>
                  </a:lnTo>
                  <a:lnTo>
                    <a:pt x="1444156" y="586237"/>
                  </a:lnTo>
                  <a:lnTo>
                    <a:pt x="1451973" y="633308"/>
                  </a:lnTo>
                  <a:lnTo>
                    <a:pt x="1456706" y="680993"/>
                  </a:lnTo>
                  <a:lnTo>
                    <a:pt x="1458297" y="729148"/>
                  </a:lnTo>
                  <a:lnTo>
                    <a:pt x="1456746" y="777090"/>
                  </a:lnTo>
                  <a:lnTo>
                    <a:pt x="1452157" y="824204"/>
                  </a:lnTo>
                  <a:lnTo>
                    <a:pt x="1444626" y="870393"/>
                  </a:lnTo>
                  <a:lnTo>
                    <a:pt x="1434250" y="915563"/>
                  </a:lnTo>
                  <a:lnTo>
                    <a:pt x="1421124" y="959616"/>
                  </a:lnTo>
                  <a:lnTo>
                    <a:pt x="1405345" y="1002457"/>
                  </a:lnTo>
                  <a:lnTo>
                    <a:pt x="1387008" y="1043989"/>
                  </a:lnTo>
                  <a:lnTo>
                    <a:pt x="1366210" y="1084117"/>
                  </a:lnTo>
                  <a:lnTo>
                    <a:pt x="1343046" y="1122744"/>
                  </a:lnTo>
                  <a:lnTo>
                    <a:pt x="1317614" y="1159774"/>
                  </a:lnTo>
                  <a:lnTo>
                    <a:pt x="1290008" y="1195112"/>
                  </a:lnTo>
                  <a:lnTo>
                    <a:pt x="1260325" y="1228661"/>
                  </a:lnTo>
                  <a:lnTo>
                    <a:pt x="1228661" y="1260325"/>
                  </a:lnTo>
                  <a:lnTo>
                    <a:pt x="1195112" y="1290008"/>
                  </a:lnTo>
                  <a:lnTo>
                    <a:pt x="1159774" y="1317614"/>
                  </a:lnTo>
                  <a:lnTo>
                    <a:pt x="1122744" y="1343046"/>
                  </a:lnTo>
                  <a:lnTo>
                    <a:pt x="1084117" y="1366210"/>
                  </a:lnTo>
                  <a:lnTo>
                    <a:pt x="1043989" y="1387008"/>
                  </a:lnTo>
                  <a:lnTo>
                    <a:pt x="1002457" y="1405345"/>
                  </a:lnTo>
                  <a:lnTo>
                    <a:pt x="959616" y="1421124"/>
                  </a:lnTo>
                  <a:lnTo>
                    <a:pt x="915563" y="1434250"/>
                  </a:lnTo>
                  <a:lnTo>
                    <a:pt x="870393" y="1444626"/>
                  </a:lnTo>
                  <a:lnTo>
                    <a:pt x="824204" y="1452157"/>
                  </a:lnTo>
                  <a:lnTo>
                    <a:pt x="777090" y="1456746"/>
                  </a:lnTo>
                  <a:lnTo>
                    <a:pt x="729148" y="1458297"/>
                  </a:lnTo>
                  <a:lnTo>
                    <a:pt x="681206" y="1456746"/>
                  </a:lnTo>
                  <a:lnTo>
                    <a:pt x="634092" y="1452157"/>
                  </a:lnTo>
                  <a:lnTo>
                    <a:pt x="587903" y="1444626"/>
                  </a:lnTo>
                  <a:lnTo>
                    <a:pt x="542733" y="1434250"/>
                  </a:lnTo>
                  <a:lnTo>
                    <a:pt x="498680" y="1421124"/>
                  </a:lnTo>
                  <a:lnTo>
                    <a:pt x="455839" y="1405345"/>
                  </a:lnTo>
                  <a:lnTo>
                    <a:pt x="414307" y="1387008"/>
                  </a:lnTo>
                  <a:lnTo>
                    <a:pt x="374179" y="1366210"/>
                  </a:lnTo>
                  <a:lnTo>
                    <a:pt x="335552" y="1343046"/>
                  </a:lnTo>
                  <a:lnTo>
                    <a:pt x="298522" y="1317614"/>
                  </a:lnTo>
                  <a:lnTo>
                    <a:pt x="263184" y="1290008"/>
                  </a:lnTo>
                  <a:lnTo>
                    <a:pt x="229635" y="1260325"/>
                  </a:lnTo>
                  <a:lnTo>
                    <a:pt x="197971" y="1228661"/>
                  </a:lnTo>
                  <a:lnTo>
                    <a:pt x="168288" y="1195112"/>
                  </a:lnTo>
                  <a:lnTo>
                    <a:pt x="140682" y="1159774"/>
                  </a:lnTo>
                  <a:lnTo>
                    <a:pt x="115250" y="1122744"/>
                  </a:lnTo>
                  <a:lnTo>
                    <a:pt x="92086" y="1084117"/>
                  </a:lnTo>
                  <a:lnTo>
                    <a:pt x="71288" y="1043989"/>
                  </a:lnTo>
                  <a:lnTo>
                    <a:pt x="52951" y="1002457"/>
                  </a:lnTo>
                  <a:lnTo>
                    <a:pt x="37172" y="959616"/>
                  </a:lnTo>
                  <a:lnTo>
                    <a:pt x="24046" y="915563"/>
                  </a:lnTo>
                  <a:lnTo>
                    <a:pt x="13670" y="870393"/>
                  </a:lnTo>
                  <a:lnTo>
                    <a:pt x="6139" y="824204"/>
                  </a:lnTo>
                  <a:lnTo>
                    <a:pt x="1550" y="777090"/>
                  </a:lnTo>
                  <a:lnTo>
                    <a:pt x="0" y="729148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56839" y="2320595"/>
              <a:ext cx="2228850" cy="1960880"/>
            </a:xfrm>
            <a:custGeom>
              <a:avLst/>
              <a:gdLst/>
              <a:ahLst/>
              <a:cxnLst/>
              <a:rect l="l" t="t" r="r" b="b"/>
              <a:pathLst>
                <a:path w="2228850" h="1960879">
                  <a:moveTo>
                    <a:pt x="1114347" y="0"/>
                  </a:moveTo>
                  <a:lnTo>
                    <a:pt x="1114347" y="1960796"/>
                  </a:lnTo>
                </a:path>
                <a:path w="2228850" h="1960879">
                  <a:moveTo>
                    <a:pt x="2228695" y="980398"/>
                  </a:moveTo>
                  <a:lnTo>
                    <a:pt x="0" y="980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4724" y="135000"/>
            <a:ext cx="5984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K-Nearest </a:t>
            </a:r>
            <a:r>
              <a:rPr sz="2800" spc="-5" dirty="0">
                <a:latin typeface="Arial"/>
                <a:cs typeface="Arial"/>
              </a:rPr>
              <a:t>Neighbors: Distance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Metric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923" y="940681"/>
            <a:ext cx="750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7840" algn="l"/>
              </a:tabLst>
            </a:pPr>
            <a:r>
              <a:rPr sz="2400" spc="-5" dirty="0">
                <a:latin typeface="Arial"/>
                <a:cs typeface="Arial"/>
              </a:rPr>
              <a:t>L1 </a:t>
            </a:r>
            <a:r>
              <a:rPr sz="2400" dirty="0">
                <a:latin typeface="Arial"/>
                <a:cs typeface="Arial"/>
              </a:rPr>
              <a:t>(Manhattan)</a:t>
            </a:r>
            <a:r>
              <a:rPr sz="2400" spc="-5" dirty="0">
                <a:latin typeface="Arial"/>
                <a:cs typeface="Arial"/>
              </a:rPr>
              <a:t> distance	L2 </a:t>
            </a:r>
            <a:r>
              <a:rPr sz="2400" dirty="0">
                <a:latin typeface="Arial"/>
                <a:cs typeface="Arial"/>
              </a:rPr>
              <a:t>(Euclidean)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8553" y="1369784"/>
            <a:ext cx="2715019" cy="7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3414" y="1402447"/>
            <a:ext cx="2447919" cy="676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06722" y="2385020"/>
            <a:ext cx="2228850" cy="1960880"/>
            <a:chOff x="1006722" y="2385020"/>
            <a:chExt cx="2228850" cy="1960880"/>
          </a:xfrm>
        </p:grpSpPr>
        <p:sp>
          <p:nvSpPr>
            <p:cNvPr id="10" name="object 10"/>
            <p:cNvSpPr/>
            <p:nvPr/>
          </p:nvSpPr>
          <p:spPr>
            <a:xfrm>
              <a:off x="1006722" y="2385020"/>
              <a:ext cx="2228850" cy="1960880"/>
            </a:xfrm>
            <a:custGeom>
              <a:avLst/>
              <a:gdLst/>
              <a:ahLst/>
              <a:cxnLst/>
              <a:rect l="l" t="t" r="r" b="b"/>
              <a:pathLst>
                <a:path w="2228850" h="1960879">
                  <a:moveTo>
                    <a:pt x="1114347" y="0"/>
                  </a:moveTo>
                  <a:lnTo>
                    <a:pt x="1114347" y="1960796"/>
                  </a:lnTo>
                </a:path>
                <a:path w="2228850" h="1960879">
                  <a:moveTo>
                    <a:pt x="2228695" y="980398"/>
                  </a:moveTo>
                  <a:lnTo>
                    <a:pt x="0" y="9803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95197" y="2629969"/>
              <a:ext cx="1456690" cy="1447165"/>
            </a:xfrm>
            <a:custGeom>
              <a:avLst/>
              <a:gdLst/>
              <a:ahLst/>
              <a:cxnLst/>
              <a:rect l="l" t="t" r="r" b="b"/>
              <a:pathLst>
                <a:path w="1456689" h="1447164">
                  <a:moveTo>
                    <a:pt x="0" y="725998"/>
                  </a:moveTo>
                  <a:lnTo>
                    <a:pt x="725698" y="0"/>
                  </a:lnTo>
                </a:path>
                <a:path w="1456689" h="1447164">
                  <a:moveTo>
                    <a:pt x="716446" y="0"/>
                  </a:moveTo>
                  <a:lnTo>
                    <a:pt x="1456547" y="740098"/>
                  </a:lnTo>
                </a:path>
                <a:path w="1456689" h="1447164">
                  <a:moveTo>
                    <a:pt x="730573" y="1447147"/>
                  </a:moveTo>
                  <a:lnTo>
                    <a:pt x="1442172" y="735548"/>
                  </a:lnTo>
                </a:path>
                <a:path w="1456689" h="1447164">
                  <a:moveTo>
                    <a:pt x="14124" y="740173"/>
                  </a:moveTo>
                  <a:lnTo>
                    <a:pt x="716423" y="1442472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BE568-874D-4522-A2FB-957FE689EF90}"/>
              </a:ext>
            </a:extLst>
          </p:cNvPr>
          <p:cNvSpPr txBox="1"/>
          <p:nvPr/>
        </p:nvSpPr>
        <p:spPr>
          <a:xfrm>
            <a:off x="3051870" y="2299193"/>
            <a:ext cx="199998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○</a:t>
            </a:r>
            <a:r>
              <a:rPr lang="ko-KR" altLang="en-US" dirty="0"/>
              <a:t> </a:t>
            </a:r>
            <a:r>
              <a:rPr lang="en-US" altLang="ko-KR" sz="1200" dirty="0"/>
              <a:t>depend on your choice</a:t>
            </a:r>
          </a:p>
          <a:p>
            <a:r>
              <a:rPr lang="ko-KR" altLang="en-US" sz="1200" dirty="0"/>
              <a:t>→</a:t>
            </a:r>
            <a:r>
              <a:rPr lang="ko-KR" altLang="en-US" dirty="0"/>
              <a:t> </a:t>
            </a:r>
            <a:r>
              <a:rPr lang="en-US" altLang="ko-KR" sz="1200" dirty="0"/>
              <a:t>if you were to rotate the coordinate frame, change L1 distance</a:t>
            </a:r>
          </a:p>
          <a:p>
            <a:endParaRPr lang="en-US" altLang="ko-KR" sz="1200" dirty="0"/>
          </a:p>
          <a:p>
            <a:r>
              <a:rPr lang="ko-KR" altLang="en-US" sz="1100" dirty="0"/>
              <a:t>○ </a:t>
            </a:r>
            <a:r>
              <a:rPr lang="ko-KR" altLang="en-US" sz="1200" dirty="0"/>
              <a:t>의미를 정확히 알 때</a:t>
            </a:r>
            <a:r>
              <a:rPr lang="en-US" altLang="ko-KR" sz="1200" dirty="0"/>
              <a:t>!</a:t>
            </a:r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r>
              <a:rPr lang="en-US" altLang="ko-KR" sz="1000" dirty="0"/>
              <a:t>e.g. </a:t>
            </a:r>
            <a:r>
              <a:rPr lang="ko-KR" altLang="en-US" sz="1000" dirty="0"/>
              <a:t>직원들의 연봉과 호봉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DD7AD-8753-4F45-8AC5-B35F9F167030}"/>
              </a:ext>
            </a:extLst>
          </p:cNvPr>
          <p:cNvSpPr txBox="1"/>
          <p:nvPr/>
        </p:nvSpPr>
        <p:spPr>
          <a:xfrm>
            <a:off x="7003923" y="206836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○</a:t>
            </a:r>
            <a:r>
              <a:rPr lang="ko-KR" altLang="en-US" sz="1200" dirty="0"/>
              <a:t> </a:t>
            </a:r>
            <a:r>
              <a:rPr lang="en-US" altLang="ko-KR" sz="1200" dirty="0"/>
              <a:t>doesn’t matter</a:t>
            </a:r>
          </a:p>
          <a:p>
            <a:r>
              <a:rPr lang="ko-KR" altLang="en-US" sz="1200" dirty="0"/>
              <a:t>→ </a:t>
            </a:r>
            <a:r>
              <a:rPr lang="en-US" altLang="ko-KR" sz="1200" dirty="0"/>
              <a:t>actually</a:t>
            </a:r>
            <a:r>
              <a:rPr lang="ko-KR" altLang="en-US" sz="1200" dirty="0"/>
              <a:t> </a:t>
            </a:r>
            <a:r>
              <a:rPr lang="en-US" altLang="ko-KR" sz="1200" dirty="0"/>
              <a:t>mean</a:t>
            </a:r>
            <a:r>
              <a:rPr lang="ko-KR" altLang="en-US" sz="1200" dirty="0"/>
              <a:t> </a:t>
            </a:r>
            <a:r>
              <a:rPr lang="en-US" altLang="ko-KR" sz="1200" dirty="0"/>
              <a:t>don’t</a:t>
            </a:r>
            <a:r>
              <a:rPr lang="ko-KR" altLang="en-US" sz="1200" dirty="0"/>
              <a:t> </a:t>
            </a:r>
            <a:r>
              <a:rPr lang="en-US" altLang="ko-KR" sz="1200" dirty="0"/>
              <a:t>know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5984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K-Nearest </a:t>
            </a:r>
            <a:r>
              <a:rPr sz="2800" i="0" spc="-5" dirty="0">
                <a:latin typeface="Arial"/>
                <a:cs typeface="Arial"/>
              </a:rPr>
              <a:t>Neighbors: Distance</a:t>
            </a:r>
            <a:r>
              <a:rPr sz="2800" i="0" spc="-80" dirty="0">
                <a:latin typeface="Arial"/>
                <a:cs typeface="Arial"/>
              </a:rPr>
              <a:t> </a:t>
            </a:r>
            <a:r>
              <a:rPr sz="2800" i="0" dirty="0">
                <a:latin typeface="Arial"/>
                <a:cs typeface="Arial"/>
              </a:rPr>
              <a:t>Metric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6923" y="940681"/>
            <a:ext cx="750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7840" algn="l"/>
              </a:tabLst>
            </a:pPr>
            <a:r>
              <a:rPr sz="2400" spc="-5" dirty="0">
                <a:latin typeface="Arial"/>
                <a:cs typeface="Arial"/>
              </a:rPr>
              <a:t>L1 </a:t>
            </a:r>
            <a:r>
              <a:rPr sz="2400" dirty="0">
                <a:latin typeface="Arial"/>
                <a:cs typeface="Arial"/>
              </a:rPr>
              <a:t>(Manhattan)</a:t>
            </a:r>
            <a:r>
              <a:rPr sz="2400" spc="-5" dirty="0">
                <a:latin typeface="Arial"/>
                <a:cs typeface="Arial"/>
              </a:rPr>
              <a:t> distance	L2 </a:t>
            </a:r>
            <a:r>
              <a:rPr sz="2400" dirty="0">
                <a:latin typeface="Arial"/>
                <a:cs typeface="Arial"/>
              </a:rPr>
              <a:t>(Euclidean)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distance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8553" y="1369784"/>
            <a:ext cx="2715260" cy="2724150"/>
            <a:chOff x="708553" y="1369784"/>
            <a:chExt cx="2715260" cy="2724150"/>
          </a:xfrm>
        </p:grpSpPr>
        <p:sp>
          <p:nvSpPr>
            <p:cNvPr id="5" name="object 5"/>
            <p:cNvSpPr/>
            <p:nvPr/>
          </p:nvSpPr>
          <p:spPr>
            <a:xfrm>
              <a:off x="708553" y="1369784"/>
              <a:ext cx="2715019" cy="7416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3698" y="2133645"/>
              <a:ext cx="2597294" cy="19600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323414" y="1402447"/>
            <a:ext cx="2760345" cy="2697480"/>
            <a:chOff x="5323414" y="1402447"/>
            <a:chExt cx="2760345" cy="2697480"/>
          </a:xfrm>
        </p:grpSpPr>
        <p:sp>
          <p:nvSpPr>
            <p:cNvPr id="8" name="object 8"/>
            <p:cNvSpPr/>
            <p:nvPr/>
          </p:nvSpPr>
          <p:spPr>
            <a:xfrm>
              <a:off x="5323414" y="1402447"/>
              <a:ext cx="2447919" cy="6762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56014" y="2111395"/>
              <a:ext cx="2727594" cy="19882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61975" y="4135324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 =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09432" y="4135324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K =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B164F2-A4FF-402C-8C06-0EA31484EE89}"/>
              </a:ext>
            </a:extLst>
          </p:cNvPr>
          <p:cNvGrpSpPr/>
          <p:nvPr/>
        </p:nvGrpSpPr>
        <p:grpSpPr>
          <a:xfrm>
            <a:off x="3432914" y="1972480"/>
            <a:ext cx="1879862" cy="1040059"/>
            <a:chOff x="3323770" y="4132292"/>
            <a:chExt cx="2032244" cy="1019646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955C29-AEDD-4CC5-8897-DC1C555B7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3" t="52450" r="2311" b="1547"/>
            <a:stretch/>
          </p:blipFill>
          <p:spPr>
            <a:xfrm>
              <a:off x="3323770" y="4132292"/>
              <a:ext cx="2032244" cy="1019646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858C6BC-B9EA-43EA-BD65-110A6FCD9953}"/>
                </a:ext>
              </a:extLst>
            </p:cNvPr>
            <p:cNvSpPr/>
            <p:nvPr/>
          </p:nvSpPr>
          <p:spPr>
            <a:xfrm>
              <a:off x="4569619" y="4457132"/>
              <a:ext cx="567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9CEE593-5099-44E2-BA16-59DD75B39322}"/>
                </a:ext>
              </a:extLst>
            </p:cNvPr>
            <p:cNvSpPr/>
            <p:nvPr/>
          </p:nvSpPr>
          <p:spPr>
            <a:xfrm>
              <a:off x="3962400" y="4994662"/>
              <a:ext cx="567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F1D4F07-8957-4C5D-B6F5-4226D432A39B}"/>
                </a:ext>
              </a:extLst>
            </p:cNvPr>
            <p:cNvCxnSpPr>
              <a:stCxn id="20" idx="0"/>
              <a:endCxn id="19" idx="3"/>
            </p:cNvCxnSpPr>
            <p:nvPr/>
          </p:nvCxnSpPr>
          <p:spPr>
            <a:xfrm flipV="1">
              <a:off x="3990757" y="4496156"/>
              <a:ext cx="587167" cy="49850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265C012-EB6D-43E7-978C-8ED15DB17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0309" y="5014781"/>
              <a:ext cx="617666" cy="2259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5EC28C4-7E77-4E0B-94CF-112D96FACDC5}"/>
                </a:ext>
              </a:extLst>
            </p:cNvPr>
            <p:cNvCxnSpPr>
              <a:cxnSpLocks/>
              <a:endCxn id="19" idx="4"/>
            </p:cNvCxnSpPr>
            <p:nvPr/>
          </p:nvCxnSpPr>
          <p:spPr>
            <a:xfrm flipV="1">
              <a:off x="4597975" y="4502851"/>
              <a:ext cx="1" cy="51378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277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85616" y="824183"/>
            <a:ext cx="7572767" cy="23365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16357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spc="-5" dirty="0"/>
              <a:t>is the best </a:t>
            </a:r>
            <a:r>
              <a:rPr dirty="0"/>
              <a:t>value </a:t>
            </a:r>
            <a:r>
              <a:rPr spc="-5" dirty="0"/>
              <a:t>of </a:t>
            </a:r>
            <a:r>
              <a:rPr b="1" dirty="0">
                <a:latin typeface="Arial"/>
                <a:cs typeface="Arial"/>
              </a:rPr>
              <a:t>k </a:t>
            </a:r>
            <a:r>
              <a:rPr spc="-5" dirty="0"/>
              <a:t>to use?  </a:t>
            </a:r>
            <a:r>
              <a:rPr spc="-10" dirty="0"/>
              <a:t>What </a:t>
            </a:r>
            <a:r>
              <a:rPr spc="-5" dirty="0"/>
              <a:t>is the best </a:t>
            </a:r>
            <a:r>
              <a:rPr b="1" spc="-5" dirty="0">
                <a:latin typeface="Arial"/>
                <a:cs typeface="Arial"/>
              </a:rPr>
              <a:t>distance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use?</a:t>
            </a:r>
          </a:p>
          <a:p>
            <a:pPr marL="72390">
              <a:lnSpc>
                <a:spcPct val="100000"/>
              </a:lnSpc>
              <a:spcBef>
                <a:spcPts val="35"/>
              </a:spcBef>
            </a:pPr>
            <a:endParaRPr sz="3100" dirty="0"/>
          </a:p>
          <a:p>
            <a:pPr marL="85090" marR="5080">
              <a:lnSpc>
                <a:spcPct val="100000"/>
              </a:lnSpc>
            </a:pPr>
            <a:r>
              <a:rPr spc="-5" dirty="0"/>
              <a:t>These are </a:t>
            </a:r>
            <a:r>
              <a:rPr b="1" spc="-5" dirty="0">
                <a:highlight>
                  <a:srgbClr val="FFFF00"/>
                </a:highlight>
                <a:latin typeface="Arial"/>
                <a:cs typeface="Arial"/>
              </a:rPr>
              <a:t>hyperparameters</a:t>
            </a:r>
            <a:r>
              <a:rPr spc="-5" dirty="0"/>
              <a:t>: </a:t>
            </a:r>
            <a:r>
              <a:rPr dirty="0"/>
              <a:t>choices </a:t>
            </a:r>
            <a:r>
              <a:rPr spc="-5" dirty="0"/>
              <a:t>about  the algorithm that </a:t>
            </a:r>
            <a:r>
              <a:rPr u="sng" spc="-5" dirty="0"/>
              <a:t>we </a:t>
            </a:r>
            <a:r>
              <a:rPr u="sng" dirty="0"/>
              <a:t>set rather </a:t>
            </a:r>
            <a:r>
              <a:rPr u="sng" spc="-5" dirty="0"/>
              <a:t>than</a:t>
            </a:r>
            <a:r>
              <a:rPr u="sng" spc="-80" dirty="0"/>
              <a:t> </a:t>
            </a:r>
            <a:r>
              <a:rPr u="sng" spc="-5" dirty="0"/>
              <a:t>learn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277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85616" y="824183"/>
            <a:ext cx="7572767" cy="35421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16357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spc="-5" dirty="0"/>
              <a:t>is the best </a:t>
            </a:r>
            <a:r>
              <a:rPr dirty="0"/>
              <a:t>value </a:t>
            </a:r>
            <a:r>
              <a:rPr spc="-5" dirty="0"/>
              <a:t>of </a:t>
            </a:r>
            <a:r>
              <a:rPr b="1" dirty="0">
                <a:latin typeface="Arial"/>
                <a:cs typeface="Arial"/>
              </a:rPr>
              <a:t>k </a:t>
            </a:r>
            <a:r>
              <a:rPr spc="-5" dirty="0"/>
              <a:t>to use?  </a:t>
            </a:r>
            <a:r>
              <a:rPr spc="-10" dirty="0"/>
              <a:t>What </a:t>
            </a:r>
            <a:r>
              <a:rPr spc="-5" dirty="0"/>
              <a:t>is the best </a:t>
            </a:r>
            <a:r>
              <a:rPr b="1" spc="-5" dirty="0">
                <a:latin typeface="Arial"/>
                <a:cs typeface="Arial"/>
              </a:rPr>
              <a:t>distance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use?</a:t>
            </a:r>
          </a:p>
          <a:p>
            <a:pPr marL="72390">
              <a:lnSpc>
                <a:spcPct val="100000"/>
              </a:lnSpc>
              <a:spcBef>
                <a:spcPts val="35"/>
              </a:spcBef>
            </a:pPr>
            <a:endParaRPr sz="3100" dirty="0"/>
          </a:p>
          <a:p>
            <a:pPr marL="85090" marR="5080">
              <a:lnSpc>
                <a:spcPct val="100000"/>
              </a:lnSpc>
            </a:pPr>
            <a:r>
              <a:rPr spc="-5" dirty="0"/>
              <a:t>These are </a:t>
            </a:r>
            <a:r>
              <a:rPr b="1" spc="-5" dirty="0">
                <a:latin typeface="Arial"/>
                <a:cs typeface="Arial"/>
              </a:rPr>
              <a:t>hyperparameters</a:t>
            </a:r>
            <a:r>
              <a:rPr spc="-5" dirty="0"/>
              <a:t>: </a:t>
            </a:r>
            <a:r>
              <a:rPr dirty="0"/>
              <a:t>choices </a:t>
            </a:r>
            <a:r>
              <a:rPr spc="-5" dirty="0"/>
              <a:t>about  the algorithm that we </a:t>
            </a:r>
            <a:r>
              <a:rPr dirty="0"/>
              <a:t>set rather </a:t>
            </a:r>
            <a:r>
              <a:rPr spc="-5" dirty="0"/>
              <a:t>than</a:t>
            </a:r>
            <a:r>
              <a:rPr spc="-80" dirty="0"/>
              <a:t> </a:t>
            </a:r>
            <a:r>
              <a:rPr spc="-5" dirty="0"/>
              <a:t>learn</a:t>
            </a:r>
          </a:p>
          <a:p>
            <a:pPr marL="72390">
              <a:lnSpc>
                <a:spcPct val="100000"/>
              </a:lnSpc>
            </a:pPr>
            <a:endParaRPr sz="3150" dirty="0"/>
          </a:p>
          <a:p>
            <a:pPr marL="85090">
              <a:lnSpc>
                <a:spcPts val="2865"/>
              </a:lnSpc>
            </a:pPr>
            <a:r>
              <a:rPr sz="2400" spc="-5" dirty="0">
                <a:solidFill>
                  <a:srgbClr val="38751C"/>
                </a:solidFill>
              </a:rPr>
              <a:t>Very</a:t>
            </a:r>
            <a:r>
              <a:rPr sz="2400" spc="-15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problem-dependent.</a:t>
            </a:r>
            <a:endParaRPr sz="2400" dirty="0"/>
          </a:p>
          <a:p>
            <a:pPr marL="85090">
              <a:lnSpc>
                <a:spcPts val="2865"/>
              </a:lnSpc>
            </a:pPr>
            <a:r>
              <a:rPr sz="2400" dirty="0">
                <a:solidFill>
                  <a:srgbClr val="38751C"/>
                </a:solidFill>
                <a:highlight>
                  <a:srgbClr val="FFFF00"/>
                </a:highlight>
              </a:rPr>
              <a:t>Must </a:t>
            </a:r>
            <a:r>
              <a:rPr sz="2400" spc="-5" dirty="0">
                <a:solidFill>
                  <a:srgbClr val="38751C"/>
                </a:solidFill>
                <a:highlight>
                  <a:srgbClr val="FFFF00"/>
                </a:highlight>
              </a:rPr>
              <a:t>try them all out and </a:t>
            </a:r>
            <a:r>
              <a:rPr sz="2400" dirty="0">
                <a:solidFill>
                  <a:srgbClr val="38751C"/>
                </a:solidFill>
                <a:highlight>
                  <a:srgbClr val="FFFF00"/>
                </a:highlight>
              </a:rPr>
              <a:t>see </a:t>
            </a:r>
            <a:r>
              <a:rPr sz="2400" spc="-5" dirty="0">
                <a:solidFill>
                  <a:srgbClr val="38751C"/>
                </a:solidFill>
                <a:highlight>
                  <a:srgbClr val="FFFF00"/>
                </a:highlight>
              </a:rPr>
              <a:t>what works</a:t>
            </a:r>
            <a:r>
              <a:rPr sz="2400" spc="-50" dirty="0">
                <a:solidFill>
                  <a:srgbClr val="38751C"/>
                </a:solidFill>
                <a:highlight>
                  <a:srgbClr val="FFFF00"/>
                </a:highlight>
              </a:rPr>
              <a:t> </a:t>
            </a:r>
            <a:r>
              <a:rPr sz="2400" spc="-5" dirty="0">
                <a:solidFill>
                  <a:srgbClr val="38751C"/>
                </a:solidFill>
                <a:highlight>
                  <a:srgbClr val="FFFF00"/>
                </a:highlight>
              </a:rPr>
              <a:t>best.</a:t>
            </a:r>
            <a:endParaRPr sz="24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72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Setting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599" y="791854"/>
            <a:ext cx="350520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#1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Choose hyperparameters  that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work best on the</a:t>
            </a:r>
            <a:r>
              <a:rPr sz="1800" spc="-2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data</a:t>
            </a:r>
            <a:endParaRPr sz="18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149" y="1510846"/>
            <a:ext cx="7784465" cy="393700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Your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78153-6B93-428D-BEEF-5E5A87E94C4E}"/>
              </a:ext>
            </a:extLst>
          </p:cNvPr>
          <p:cNvSpPr txBox="1"/>
          <p:nvPr/>
        </p:nvSpPr>
        <p:spPr>
          <a:xfrm>
            <a:off x="2971800" y="1036408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(train set)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72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Setting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9599" y="791854"/>
            <a:ext cx="35052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#1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Choose hyperparameters  that work best on 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6039" y="790354"/>
            <a:ext cx="260794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K = 1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always</a:t>
            </a:r>
            <a:r>
              <a:rPr sz="18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works  perfectly on training</a:t>
            </a: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149" y="1510846"/>
            <a:ext cx="7784465" cy="393700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Your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71D84-962C-41E1-8691-D27958295243}"/>
              </a:ext>
            </a:extLst>
          </p:cNvPr>
          <p:cNvSpPr txBox="1"/>
          <p:nvPr/>
        </p:nvSpPr>
        <p:spPr>
          <a:xfrm>
            <a:off x="1878181" y="220241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don’t</a:t>
            </a:r>
            <a:r>
              <a:rPr lang="ko-KR" altLang="en-US" dirty="0"/>
              <a:t> </a:t>
            </a:r>
            <a:r>
              <a:rPr lang="en-US" altLang="ko-KR" dirty="0"/>
              <a:t>care</a:t>
            </a:r>
            <a:r>
              <a:rPr lang="ko-KR" altLang="en-US" dirty="0"/>
              <a:t> </a:t>
            </a:r>
            <a:r>
              <a:rPr lang="en-US" altLang="ko-KR" dirty="0"/>
              <a:t>about</a:t>
            </a:r>
            <a:r>
              <a:rPr lang="ko-KR" altLang="en-US" dirty="0"/>
              <a:t> </a:t>
            </a:r>
            <a:r>
              <a:rPr lang="en-US" altLang="ko-KR" dirty="0"/>
              <a:t>fitting the training data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72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Setting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599" y="791854"/>
            <a:ext cx="35052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#1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Choose hyperparameters  that work best on 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6039" y="790354"/>
            <a:ext cx="260794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K = 1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always</a:t>
            </a:r>
            <a:r>
              <a:rPr sz="18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works  perfectly on training</a:t>
            </a: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4" y="2103798"/>
            <a:ext cx="465074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#2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Split data into </a:t>
            </a:r>
            <a:r>
              <a:rPr sz="1800" b="1" dirty="0">
                <a:latin typeface="Arial"/>
                <a:cs typeface="Arial"/>
              </a:rPr>
              <a:t>train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b="1" dirty="0">
                <a:latin typeface="Arial"/>
                <a:cs typeface="Arial"/>
              </a:rPr>
              <a:t>test</a:t>
            </a:r>
            <a:r>
              <a:rPr sz="1800" dirty="0">
                <a:latin typeface="Arial"/>
                <a:cs typeface="Arial"/>
              </a:rPr>
              <a:t>, choose  </a:t>
            </a:r>
            <a:r>
              <a:rPr sz="1800" spc="-5" dirty="0">
                <a:latin typeface="Arial"/>
                <a:cs typeface="Arial"/>
              </a:rPr>
              <a:t>hyperparameters that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work best on test</a:t>
            </a:r>
            <a:r>
              <a:rPr sz="1800" spc="-5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data</a:t>
            </a:r>
            <a:endParaRPr sz="18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149" y="1510846"/>
            <a:ext cx="7784465" cy="393700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Your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2174" y="2756869"/>
            <a:ext cx="6381750" cy="412750"/>
            <a:chOff x="302174" y="2756869"/>
            <a:chExt cx="6381750" cy="412750"/>
          </a:xfrm>
        </p:grpSpPr>
        <p:sp>
          <p:nvSpPr>
            <p:cNvPr id="8" name="object 8"/>
            <p:cNvSpPr/>
            <p:nvPr/>
          </p:nvSpPr>
          <p:spPr>
            <a:xfrm>
              <a:off x="311699" y="2766394"/>
              <a:ext cx="6362700" cy="393700"/>
            </a:xfrm>
            <a:custGeom>
              <a:avLst/>
              <a:gdLst/>
              <a:ahLst/>
              <a:cxnLst/>
              <a:rect l="l" t="t" r="r" b="b"/>
              <a:pathLst>
                <a:path w="6362700" h="393700">
                  <a:moveTo>
                    <a:pt x="6362387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6362387" y="0"/>
                  </a:lnTo>
                  <a:lnTo>
                    <a:pt x="6362387" y="3935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1699" y="2766394"/>
              <a:ext cx="6362700" cy="393700"/>
            </a:xfrm>
            <a:custGeom>
              <a:avLst/>
              <a:gdLst/>
              <a:ahLst/>
              <a:cxnLst/>
              <a:rect l="l" t="t" r="r" b="b"/>
              <a:pathLst>
                <a:path w="6362700" h="393700">
                  <a:moveTo>
                    <a:pt x="0" y="0"/>
                  </a:moveTo>
                  <a:lnTo>
                    <a:pt x="6362387" y="0"/>
                  </a:lnTo>
                  <a:lnTo>
                    <a:pt x="6362387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70548" y="2803240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74086" y="2766394"/>
            <a:ext cx="1458595" cy="393700"/>
          </a:xfrm>
          <a:prstGeom prst="rect">
            <a:avLst/>
          </a:prstGeom>
          <a:solidFill>
            <a:srgbClr val="F4CCCC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ECC6C8-3A11-4B0B-A848-EA3B57E40BDD}"/>
              </a:ext>
            </a:extLst>
          </p:cNvPr>
          <p:cNvSpPr txBox="1"/>
          <p:nvPr/>
        </p:nvSpPr>
        <p:spPr>
          <a:xfrm>
            <a:off x="4876800" y="232755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(test set)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72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Setting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599" y="791854"/>
            <a:ext cx="35052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#1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Choose hyperparameters  that work best on 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6039" y="790354"/>
            <a:ext cx="260794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K = 1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always</a:t>
            </a:r>
            <a:r>
              <a:rPr sz="18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works  perfectly on training</a:t>
            </a: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4" y="2103798"/>
            <a:ext cx="465074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#2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Split data into </a:t>
            </a:r>
            <a:r>
              <a:rPr sz="1800" b="1" dirty="0">
                <a:latin typeface="Arial"/>
                <a:cs typeface="Arial"/>
              </a:rPr>
              <a:t>train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b="1" dirty="0">
                <a:latin typeface="Arial"/>
                <a:cs typeface="Arial"/>
              </a:rPr>
              <a:t>test</a:t>
            </a:r>
            <a:r>
              <a:rPr sz="1800" dirty="0">
                <a:latin typeface="Arial"/>
                <a:cs typeface="Arial"/>
              </a:rPr>
              <a:t>, choose  </a:t>
            </a:r>
            <a:r>
              <a:rPr sz="1800" spc="-5" dirty="0">
                <a:latin typeface="Arial"/>
                <a:cs typeface="Arial"/>
              </a:rPr>
              <a:t>hyperparameters that work best on test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39" y="2103798"/>
            <a:ext cx="29203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: No idea how algorithm  will perform on new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149" y="1510846"/>
            <a:ext cx="7784465" cy="393700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Your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2174" y="2756869"/>
            <a:ext cx="6381750" cy="412750"/>
            <a:chOff x="302174" y="2756869"/>
            <a:chExt cx="6381750" cy="412750"/>
          </a:xfrm>
        </p:grpSpPr>
        <p:sp>
          <p:nvSpPr>
            <p:cNvPr id="9" name="object 9"/>
            <p:cNvSpPr/>
            <p:nvPr/>
          </p:nvSpPr>
          <p:spPr>
            <a:xfrm>
              <a:off x="311699" y="2766394"/>
              <a:ext cx="6362700" cy="393700"/>
            </a:xfrm>
            <a:custGeom>
              <a:avLst/>
              <a:gdLst/>
              <a:ahLst/>
              <a:cxnLst/>
              <a:rect l="l" t="t" r="r" b="b"/>
              <a:pathLst>
                <a:path w="6362700" h="393700">
                  <a:moveTo>
                    <a:pt x="6362387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6362387" y="0"/>
                  </a:lnTo>
                  <a:lnTo>
                    <a:pt x="6362387" y="3935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699" y="2766394"/>
              <a:ext cx="6362700" cy="393700"/>
            </a:xfrm>
            <a:custGeom>
              <a:avLst/>
              <a:gdLst/>
              <a:ahLst/>
              <a:cxnLst/>
              <a:rect l="l" t="t" r="r" b="b"/>
              <a:pathLst>
                <a:path w="6362700" h="393700">
                  <a:moveTo>
                    <a:pt x="0" y="0"/>
                  </a:moveTo>
                  <a:lnTo>
                    <a:pt x="6362387" y="0"/>
                  </a:lnTo>
                  <a:lnTo>
                    <a:pt x="6362387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70548" y="2803240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74086" y="2766394"/>
            <a:ext cx="1458595" cy="393700"/>
          </a:xfrm>
          <a:prstGeom prst="rect">
            <a:avLst/>
          </a:prstGeom>
          <a:solidFill>
            <a:srgbClr val="F4CCCC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70CDD2-3504-4DC2-8069-4EE4B8F3F0B5}"/>
              </a:ext>
            </a:extLst>
          </p:cNvPr>
          <p:cNvSpPr txBox="1"/>
          <p:nvPr/>
        </p:nvSpPr>
        <p:spPr>
          <a:xfrm>
            <a:off x="1963497" y="3449154"/>
            <a:ext cx="521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en-US" altLang="ko-KR" dirty="0"/>
              <a:t>reasonable </a:t>
            </a:r>
            <a:r>
              <a:rPr lang="ko-KR" altLang="en-US" dirty="0"/>
              <a:t>해 보이지만 좋지 않다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→  </a:t>
            </a:r>
            <a:r>
              <a:rPr lang="en-US" altLang="ko-KR" dirty="0"/>
              <a:t>test date</a:t>
            </a:r>
            <a:r>
              <a:rPr lang="ko-KR" altLang="en-US" dirty="0"/>
              <a:t>의 성능이 모델을 대표 할 수 없게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5018" y="3785248"/>
            <a:ext cx="9067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7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548" y="982610"/>
            <a:ext cx="2021795" cy="2803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3965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The Problem</a:t>
            </a:r>
            <a:r>
              <a:rPr sz="2400" i="0" spc="-5" dirty="0">
                <a:latin typeface="Arial"/>
                <a:cs typeface="Arial"/>
              </a:rPr>
              <a:t>: Semantic</a:t>
            </a:r>
            <a:r>
              <a:rPr sz="2400" i="0" spc="-75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Gap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94020" y="371574"/>
            <a:ext cx="5576570" cy="2233295"/>
            <a:chOff x="1994020" y="371574"/>
            <a:chExt cx="5576570" cy="2233295"/>
          </a:xfrm>
        </p:grpSpPr>
        <p:sp>
          <p:nvSpPr>
            <p:cNvPr id="6" name="object 6"/>
            <p:cNvSpPr/>
            <p:nvPr/>
          </p:nvSpPr>
          <p:spPr>
            <a:xfrm>
              <a:off x="2003545" y="2187708"/>
              <a:ext cx="393700" cy="393700"/>
            </a:xfrm>
            <a:custGeom>
              <a:avLst/>
              <a:gdLst/>
              <a:ahLst/>
              <a:cxnLst/>
              <a:rect l="l" t="t" r="r" b="b"/>
              <a:pathLst>
                <a:path w="393700" h="393700">
                  <a:moveTo>
                    <a:pt x="0" y="0"/>
                  </a:moveTo>
                  <a:lnTo>
                    <a:pt x="393599" y="0"/>
                  </a:lnTo>
                  <a:lnTo>
                    <a:pt x="393599" y="393586"/>
                  </a:lnTo>
                  <a:lnTo>
                    <a:pt x="0" y="39358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07764" y="394049"/>
              <a:ext cx="2543369" cy="18472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1095" y="381099"/>
              <a:ext cx="5170170" cy="2214245"/>
            </a:xfrm>
            <a:custGeom>
              <a:avLst/>
              <a:gdLst/>
              <a:ahLst/>
              <a:cxnLst/>
              <a:rect l="l" t="t" r="r" b="b"/>
              <a:pathLst>
                <a:path w="5170170" h="2214245">
                  <a:moveTo>
                    <a:pt x="2607144" y="3424"/>
                  </a:moveTo>
                  <a:lnTo>
                    <a:pt x="5169564" y="3424"/>
                  </a:lnTo>
                  <a:lnTo>
                    <a:pt x="5169564" y="1869746"/>
                  </a:lnTo>
                  <a:lnTo>
                    <a:pt x="2607144" y="1869746"/>
                  </a:lnTo>
                  <a:lnTo>
                    <a:pt x="2607144" y="3424"/>
                  </a:lnTo>
                  <a:close/>
                </a:path>
                <a:path w="5170170" h="2214245">
                  <a:moveTo>
                    <a:pt x="0" y="1819496"/>
                  </a:moveTo>
                  <a:lnTo>
                    <a:pt x="2607894" y="0"/>
                  </a:lnTo>
                </a:path>
                <a:path w="5170170" h="2214245">
                  <a:moveTo>
                    <a:pt x="6574" y="2213645"/>
                  </a:moveTo>
                  <a:lnTo>
                    <a:pt x="2601269" y="187194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63464" y="2318951"/>
            <a:ext cx="2290445" cy="982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What the </a:t>
            </a:r>
            <a:r>
              <a:rPr sz="1400" dirty="0">
                <a:latin typeface="Arial"/>
                <a:cs typeface="Arial"/>
              </a:rPr>
              <a:t>computer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sees</a:t>
            </a: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 marL="12700" marR="38735">
              <a:lnSpc>
                <a:spcPts val="1650"/>
              </a:lnSpc>
              <a:spcBef>
                <a:spcPts val="880"/>
              </a:spcBef>
            </a:pPr>
            <a:r>
              <a:rPr sz="1400" spc="-5" dirty="0">
                <a:latin typeface="Arial"/>
                <a:cs typeface="Arial"/>
              </a:rPr>
              <a:t>An image is just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big grid of  numbers between [0,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255]: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4465" y="4693229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15200" y="2885037"/>
            <a:ext cx="14382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e.g. 800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600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  (3 channels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RGB)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E7B4A9-188F-4B30-90C2-E8D427E866F9}"/>
              </a:ext>
            </a:extLst>
          </p:cNvPr>
          <p:cNvSpPr txBox="1"/>
          <p:nvPr/>
        </p:nvSpPr>
        <p:spPr>
          <a:xfrm>
            <a:off x="3657600" y="3623663"/>
            <a:ext cx="4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→  컴퓨터에게는 단지 </a:t>
            </a:r>
            <a:r>
              <a:rPr lang="ko-KR" altLang="en-US" u="sng" dirty="0"/>
              <a:t>무수한 숫자</a:t>
            </a:r>
            <a:r>
              <a:rPr lang="ko-KR" altLang="en-US" dirty="0"/>
              <a:t>일 뿐이다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72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Setting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599" y="791854"/>
            <a:ext cx="35052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#1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Choose hyperparameters  that work best on 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6039" y="790354"/>
            <a:ext cx="260794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K = 1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always</a:t>
            </a:r>
            <a:r>
              <a:rPr sz="18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works  perfectly on training</a:t>
            </a: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4" y="2103798"/>
            <a:ext cx="465074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#2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Split data into </a:t>
            </a:r>
            <a:r>
              <a:rPr sz="1800" b="1" dirty="0">
                <a:latin typeface="Arial"/>
                <a:cs typeface="Arial"/>
              </a:rPr>
              <a:t>train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b="1" dirty="0">
                <a:latin typeface="Arial"/>
                <a:cs typeface="Arial"/>
              </a:rPr>
              <a:t>test</a:t>
            </a:r>
            <a:r>
              <a:rPr sz="1800" dirty="0">
                <a:latin typeface="Arial"/>
                <a:cs typeface="Arial"/>
              </a:rPr>
              <a:t>, choose  </a:t>
            </a:r>
            <a:r>
              <a:rPr sz="1800" spc="-5" dirty="0">
                <a:latin typeface="Arial"/>
                <a:cs typeface="Arial"/>
              </a:rPr>
              <a:t>hyperparameters that work best on test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39" y="2103798"/>
            <a:ext cx="29203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BAD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: No idea how algorithm  will perform on new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149" y="1510846"/>
            <a:ext cx="7784465" cy="393700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Your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2174" y="2756869"/>
            <a:ext cx="6381750" cy="412750"/>
            <a:chOff x="302174" y="2756869"/>
            <a:chExt cx="6381750" cy="412750"/>
          </a:xfrm>
        </p:grpSpPr>
        <p:sp>
          <p:nvSpPr>
            <p:cNvPr id="9" name="object 9"/>
            <p:cNvSpPr/>
            <p:nvPr/>
          </p:nvSpPr>
          <p:spPr>
            <a:xfrm>
              <a:off x="311699" y="2766394"/>
              <a:ext cx="6362700" cy="393700"/>
            </a:xfrm>
            <a:custGeom>
              <a:avLst/>
              <a:gdLst/>
              <a:ahLst/>
              <a:cxnLst/>
              <a:rect l="l" t="t" r="r" b="b"/>
              <a:pathLst>
                <a:path w="6362700" h="393700">
                  <a:moveTo>
                    <a:pt x="6362387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6362387" y="0"/>
                  </a:lnTo>
                  <a:lnTo>
                    <a:pt x="6362387" y="3935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699" y="2766394"/>
              <a:ext cx="6362700" cy="393700"/>
            </a:xfrm>
            <a:custGeom>
              <a:avLst/>
              <a:gdLst/>
              <a:ahLst/>
              <a:cxnLst/>
              <a:rect l="l" t="t" r="r" b="b"/>
              <a:pathLst>
                <a:path w="6362700" h="393700">
                  <a:moveTo>
                    <a:pt x="0" y="0"/>
                  </a:moveTo>
                  <a:lnTo>
                    <a:pt x="6362387" y="0"/>
                  </a:lnTo>
                  <a:lnTo>
                    <a:pt x="6362387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70548" y="2803240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74086" y="2766394"/>
            <a:ext cx="1458595" cy="393700"/>
          </a:xfrm>
          <a:prstGeom prst="rect">
            <a:avLst/>
          </a:prstGeom>
          <a:solidFill>
            <a:srgbClr val="F4CCCC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724" y="3372925"/>
            <a:ext cx="5158740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#3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Split data into </a:t>
            </a:r>
            <a:r>
              <a:rPr sz="1800" b="1" dirty="0">
                <a:latin typeface="Arial"/>
                <a:cs typeface="Arial"/>
              </a:rPr>
              <a:t>train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b="1" spc="-5" dirty="0">
                <a:latin typeface="Arial"/>
                <a:cs typeface="Arial"/>
              </a:rPr>
              <a:t>val</a:t>
            </a:r>
            <a:r>
              <a:rPr sz="1800" spc="-5" dirty="0">
                <a:latin typeface="Arial"/>
                <a:cs typeface="Arial"/>
              </a:rPr>
              <a:t>, and </a:t>
            </a:r>
            <a:r>
              <a:rPr sz="1800" b="1" dirty="0">
                <a:latin typeface="Arial"/>
                <a:cs typeface="Arial"/>
              </a:rPr>
              <a:t>test</a:t>
            </a:r>
            <a:r>
              <a:rPr sz="1800" dirty="0">
                <a:latin typeface="Arial"/>
                <a:cs typeface="Arial"/>
              </a:rPr>
              <a:t>; </a:t>
            </a:r>
            <a:r>
              <a:rPr sz="1800" dirty="0">
                <a:highlight>
                  <a:srgbClr val="FFFF00"/>
                </a:highlight>
                <a:latin typeface="Arial"/>
                <a:cs typeface="Arial"/>
              </a:rPr>
              <a:t>choose 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hyperparameters on </a:t>
            </a:r>
            <a:r>
              <a:rPr sz="1800" dirty="0">
                <a:highlight>
                  <a:srgbClr val="FFFF00"/>
                </a:highlight>
                <a:latin typeface="Arial"/>
                <a:cs typeface="Arial"/>
              </a:rPr>
              <a:t>val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evaluate on</a:t>
            </a:r>
            <a:r>
              <a:rPr sz="1800" spc="-4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test</a:t>
            </a:r>
            <a:endParaRPr sz="18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9587" y="3483920"/>
            <a:ext cx="76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8751C"/>
                </a:solidFill>
                <a:latin typeface="Arial"/>
                <a:cs typeface="Arial"/>
              </a:rPr>
              <a:t>Better!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02174" y="4025991"/>
          <a:ext cx="7820024" cy="393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2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validation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72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Setting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8149" y="748848"/>
            <a:ext cx="7784465" cy="393700"/>
          </a:xfrm>
          <a:prstGeom prst="rect">
            <a:avLst/>
          </a:prstGeom>
          <a:solidFill>
            <a:srgbClr val="D8E9D3"/>
          </a:solidFill>
          <a:ln w="1904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Arial"/>
                <a:cs typeface="Arial"/>
              </a:rPr>
              <a:t>Your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38624" y="2312795"/>
          <a:ext cx="7785098" cy="393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21174" y="1517802"/>
            <a:ext cx="505142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Idea </a:t>
            </a:r>
            <a:r>
              <a:rPr sz="1800" b="1" dirty="0">
                <a:latin typeface="Arial"/>
                <a:cs typeface="Arial"/>
              </a:rPr>
              <a:t>#4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b="1" spc="-5" dirty="0">
                <a:highlight>
                  <a:srgbClr val="FFFF00"/>
                </a:highlight>
                <a:latin typeface="Arial"/>
                <a:cs typeface="Arial"/>
              </a:rPr>
              <a:t>Cross-Validation</a:t>
            </a:r>
            <a:r>
              <a:rPr sz="1800" spc="-5" dirty="0">
                <a:latin typeface="Arial"/>
                <a:cs typeface="Arial"/>
              </a:rPr>
              <a:t>: Split data into </a:t>
            </a:r>
            <a:r>
              <a:rPr sz="1800" b="1" dirty="0">
                <a:latin typeface="Arial"/>
                <a:cs typeface="Arial"/>
              </a:rPr>
              <a:t>folds</a:t>
            </a:r>
            <a:r>
              <a:rPr sz="1800" dirty="0">
                <a:latin typeface="Arial"/>
                <a:cs typeface="Arial"/>
              </a:rPr>
              <a:t>,  </a:t>
            </a:r>
            <a:r>
              <a:rPr sz="1800" spc="-5" dirty="0">
                <a:latin typeface="Arial"/>
                <a:cs typeface="Arial"/>
              </a:rPr>
              <a:t>try each fold as </a:t>
            </a:r>
            <a:r>
              <a:rPr sz="1800" dirty="0">
                <a:latin typeface="Arial"/>
                <a:cs typeface="Arial"/>
              </a:rPr>
              <a:t>validation </a:t>
            </a:r>
            <a:r>
              <a:rPr sz="1800" spc="-5" dirty="0">
                <a:latin typeface="Arial"/>
                <a:cs typeface="Arial"/>
              </a:rPr>
              <a:t>and average 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results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38624" y="2852744"/>
          <a:ext cx="7785098" cy="393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38624" y="3392693"/>
          <a:ext cx="7785098" cy="393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21174" y="3876641"/>
            <a:ext cx="7042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Useful for </a:t>
            </a:r>
            <a:r>
              <a:rPr sz="1800" dirty="0">
                <a:highlight>
                  <a:srgbClr val="FFFF00"/>
                </a:highlight>
                <a:latin typeface="Arial"/>
                <a:cs typeface="Arial"/>
              </a:rPr>
              <a:t>small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datasets</a:t>
            </a:r>
            <a:r>
              <a:rPr sz="1800" spc="-5" dirty="0">
                <a:latin typeface="Arial"/>
                <a:cs typeface="Arial"/>
              </a:rPr>
              <a:t>, but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not used too frequently in deep</a:t>
            </a:r>
            <a:r>
              <a:rPr sz="1800" spc="-6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learning</a:t>
            </a:r>
            <a:endParaRPr sz="18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CB7984-A8F9-453A-BC94-81C9D6FFB290}"/>
              </a:ext>
            </a:extLst>
          </p:cNvPr>
          <p:cNvSpPr txBox="1"/>
          <p:nvPr/>
        </p:nvSpPr>
        <p:spPr>
          <a:xfrm>
            <a:off x="5472599" y="4180877"/>
            <a:ext cx="336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→ </a:t>
            </a:r>
            <a:r>
              <a:rPr lang="en-US" altLang="ko-KR" sz="1200" dirty="0"/>
              <a:t>Date</a:t>
            </a:r>
            <a:r>
              <a:rPr lang="ko-KR" altLang="en-US" sz="1200" dirty="0"/>
              <a:t> </a:t>
            </a:r>
            <a:r>
              <a:rPr lang="en-US" altLang="ko-KR" sz="1200" dirty="0"/>
              <a:t>set</a:t>
            </a:r>
            <a:r>
              <a:rPr lang="ko-KR" altLang="en-US" sz="1200" dirty="0"/>
              <a:t>이 커서 비용이 많이 들기 때문이다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3972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0" dirty="0">
                <a:latin typeface="Arial"/>
                <a:cs typeface="Arial"/>
              </a:rPr>
              <a:t>Setting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7423" y="751810"/>
            <a:ext cx="4225841" cy="3429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47016" y="379930"/>
            <a:ext cx="3108960" cy="389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Example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12700" marR="864869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5-fold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cross-validation  </a:t>
            </a:r>
            <a:r>
              <a:rPr sz="1800" spc="-5" dirty="0">
                <a:latin typeface="Arial"/>
                <a:cs typeface="Arial"/>
              </a:rPr>
              <a:t>for the </a:t>
            </a:r>
            <a:r>
              <a:rPr sz="1800" dirty="0">
                <a:latin typeface="Arial"/>
                <a:cs typeface="Arial"/>
              </a:rPr>
              <a:t>value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k.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 marR="128587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Each point: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single  </a:t>
            </a:r>
            <a:r>
              <a:rPr sz="1800" spc="-5" dirty="0">
                <a:latin typeface="Arial"/>
                <a:cs typeface="Arial"/>
              </a:rPr>
              <a:t>outcome.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The line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goes</a:t>
            </a:r>
            <a:endParaRPr sz="1800">
              <a:latin typeface="Arial"/>
              <a:cs typeface="Arial"/>
            </a:endParaRPr>
          </a:p>
          <a:p>
            <a:pPr marL="12700" marR="7289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through the </a:t>
            </a:r>
            <a:r>
              <a:rPr sz="1800" dirty="0">
                <a:latin typeface="Arial"/>
                <a:cs typeface="Arial"/>
              </a:rPr>
              <a:t>mean,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bars  indicated </a:t>
            </a:r>
            <a:r>
              <a:rPr sz="1800" dirty="0">
                <a:latin typeface="Arial"/>
                <a:cs typeface="Arial"/>
              </a:rPr>
              <a:t>standard  </a:t>
            </a:r>
            <a:r>
              <a:rPr sz="1800" spc="-5" dirty="0">
                <a:latin typeface="Arial"/>
                <a:cs typeface="Arial"/>
              </a:rPr>
              <a:t>deviation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(Seems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that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k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~=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7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works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best  for this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data)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CEF7AE6-81AD-4FD7-8A3E-9491050C12CD}"/>
              </a:ext>
            </a:extLst>
          </p:cNvPr>
          <p:cNvSpPr/>
          <p:nvPr/>
        </p:nvSpPr>
        <p:spPr>
          <a:xfrm>
            <a:off x="1676400" y="2038350"/>
            <a:ext cx="1524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EDF3B-8644-427F-A565-1ED6996779FF}"/>
              </a:ext>
            </a:extLst>
          </p:cNvPr>
          <p:cNvSpPr txBox="1"/>
          <p:nvPr/>
        </p:nvSpPr>
        <p:spPr>
          <a:xfrm>
            <a:off x="2286000" y="1128653"/>
            <a:ext cx="457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Nearest</a:t>
            </a:r>
            <a:r>
              <a:rPr lang="ko-KR" altLang="en-US" sz="1600" dirty="0"/>
              <a:t> </a:t>
            </a:r>
            <a:r>
              <a:rPr lang="en-US" altLang="ko-KR" sz="1600" dirty="0"/>
              <a:t>Neighbor</a:t>
            </a:r>
          </a:p>
          <a:p>
            <a:endParaRPr lang="en-US" altLang="ko-KR" sz="1600" dirty="0"/>
          </a:p>
          <a:p>
            <a:r>
              <a:rPr lang="en-US" altLang="ko-KR" sz="1600" dirty="0"/>
              <a:t>2. NN</a:t>
            </a:r>
            <a:r>
              <a:rPr lang="ko-KR" altLang="en-US" sz="1600" dirty="0"/>
              <a:t>보다 새로운 </a:t>
            </a:r>
            <a:r>
              <a:rPr lang="ko-KR" altLang="en-US" sz="1600" dirty="0" err="1"/>
              <a:t>무언가가</a:t>
            </a:r>
            <a:r>
              <a:rPr lang="ko-KR" altLang="en-US" sz="1600" dirty="0"/>
              <a:t> 필요하다 → </a:t>
            </a:r>
            <a:r>
              <a:rPr lang="en-US" altLang="ko-KR" sz="1600" dirty="0"/>
              <a:t>KNN </a:t>
            </a:r>
            <a:r>
              <a:rPr lang="ko-KR" altLang="en-US" sz="1600" dirty="0"/>
              <a:t>등장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L1 distance vs L2 distance</a:t>
            </a:r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파라미터를 </a:t>
            </a:r>
            <a:r>
              <a:rPr lang="en-US" altLang="ko-KR" sz="1600" dirty="0"/>
              <a:t>validation</a:t>
            </a:r>
            <a:r>
              <a:rPr lang="ko-KR" altLang="en-US" sz="1600" dirty="0"/>
              <a:t>으로 튜닝하고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모델의 성능은 </a:t>
            </a:r>
            <a:r>
              <a:rPr lang="en-US" altLang="ko-KR" sz="1600" dirty="0"/>
              <a:t>test</a:t>
            </a:r>
            <a:r>
              <a:rPr lang="ko-KR" altLang="en-US" sz="1600" dirty="0"/>
              <a:t>로 평가한다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10633B-830C-4248-BCEA-2035D19A1AC6}"/>
              </a:ext>
            </a:extLst>
          </p:cNvPr>
          <p:cNvSpPr/>
          <p:nvPr/>
        </p:nvSpPr>
        <p:spPr>
          <a:xfrm>
            <a:off x="2628900" y="3638550"/>
            <a:ext cx="3886200" cy="376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KNN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“Image classifier”</a:t>
            </a:r>
            <a:r>
              <a:rPr lang="ko-KR" altLang="en-US" dirty="0">
                <a:solidFill>
                  <a:schemeClr val="tx1"/>
                </a:solidFill>
              </a:rPr>
              <a:t>로 적합 할까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58193-A7C7-47E5-9564-9E931E57CED5}"/>
              </a:ext>
            </a:extLst>
          </p:cNvPr>
          <p:cNvSpPr txBox="1"/>
          <p:nvPr/>
        </p:nvSpPr>
        <p:spPr>
          <a:xfrm>
            <a:off x="3009900" y="36195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Image Classification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8967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524" y="356731"/>
            <a:ext cx="5934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highlight>
                  <a:srgbClr val="FFFF00"/>
                </a:highlight>
                <a:latin typeface="Arial"/>
                <a:cs typeface="Arial"/>
              </a:rPr>
              <a:t>k-Nearest </a:t>
            </a:r>
            <a:r>
              <a:rPr sz="2400" i="0" spc="-5" dirty="0">
                <a:highlight>
                  <a:srgbClr val="FFFF00"/>
                </a:highlight>
                <a:latin typeface="Arial"/>
                <a:cs typeface="Arial"/>
              </a:rPr>
              <a:t>Neighbor on images </a:t>
            </a:r>
            <a:r>
              <a:rPr sz="2400" b="1" i="0" spc="-5" dirty="0">
                <a:highlight>
                  <a:srgbClr val="FFFF00"/>
                </a:highlight>
                <a:latin typeface="Arial"/>
                <a:cs typeface="Arial"/>
              </a:rPr>
              <a:t>never</a:t>
            </a:r>
            <a:r>
              <a:rPr sz="2400" b="1" i="0" spc="-7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400" b="1" i="0" spc="-5" dirty="0">
                <a:highlight>
                  <a:srgbClr val="FFFF00"/>
                </a:highlight>
                <a:latin typeface="Arial"/>
                <a:cs typeface="Arial"/>
              </a:rPr>
              <a:t>used.</a:t>
            </a:r>
            <a:endParaRPr sz="24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5322" y="1065880"/>
            <a:ext cx="6501130" cy="121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Very </a:t>
            </a:r>
            <a:r>
              <a:rPr sz="2400" dirty="0">
                <a:latin typeface="Arial"/>
                <a:cs typeface="Arial"/>
              </a:rPr>
              <a:t>slow </a:t>
            </a:r>
            <a:r>
              <a:rPr sz="2400" spc="-5" dirty="0">
                <a:latin typeface="Arial"/>
                <a:cs typeface="Arial"/>
              </a:rPr>
              <a:t>at test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Distance </a:t>
            </a:r>
            <a:r>
              <a:rPr sz="2400" dirty="0">
                <a:latin typeface="Arial"/>
                <a:cs typeface="Arial"/>
              </a:rPr>
              <a:t>metrics </a:t>
            </a:r>
            <a:r>
              <a:rPr sz="2400" spc="-5" dirty="0">
                <a:latin typeface="Arial"/>
                <a:cs typeface="Arial"/>
              </a:rPr>
              <a:t>on pixels are not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informative</a:t>
            </a:r>
            <a:endParaRPr sz="2400">
              <a:latin typeface="Arial"/>
              <a:cs typeface="Arial"/>
            </a:endParaRPr>
          </a:p>
          <a:p>
            <a:pPr marL="416559">
              <a:lnSpc>
                <a:spcPct val="100000"/>
              </a:lnSpc>
              <a:spcBef>
                <a:spcPts val="1975"/>
              </a:spcBef>
              <a:tabLst>
                <a:tab pos="2479040" algn="l"/>
                <a:tab pos="4541520" algn="l"/>
              </a:tabLst>
            </a:pPr>
            <a:r>
              <a:rPr sz="1400" spc="-5" dirty="0">
                <a:latin typeface="Arial"/>
                <a:cs typeface="Arial"/>
              </a:rPr>
              <a:t>Original	Boxed	Shifted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1375" y="4159717"/>
            <a:ext cx="5952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(all 3 </a:t>
            </a:r>
            <a:r>
              <a:rPr sz="1800" spc="-5" dirty="0">
                <a:latin typeface="Arial"/>
                <a:cs typeface="Arial"/>
              </a:rPr>
              <a:t>images have </a:t>
            </a:r>
            <a:r>
              <a:rPr sz="1800" dirty="0">
                <a:highlight>
                  <a:srgbClr val="FFFF00"/>
                </a:highlight>
                <a:latin typeface="Arial"/>
                <a:cs typeface="Arial"/>
              </a:rPr>
              <a:t>same </a:t>
            </a:r>
            <a:r>
              <a:rPr sz="1800" spc="-5" dirty="0">
                <a:highlight>
                  <a:srgbClr val="FFFF00"/>
                </a:highlight>
                <a:latin typeface="Arial"/>
                <a:cs typeface="Arial"/>
              </a:rPr>
              <a:t>L2 distance</a:t>
            </a:r>
            <a:r>
              <a:rPr sz="1800" spc="-5" dirty="0">
                <a:latin typeface="Arial"/>
                <a:cs typeface="Arial"/>
              </a:rPr>
              <a:t> to the one on 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left)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5199" y="2323670"/>
            <a:ext cx="1860658" cy="1676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7719" y="2323670"/>
            <a:ext cx="1860658" cy="1676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0265" y="2323670"/>
            <a:ext cx="1860646" cy="1676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92786" y="2323670"/>
            <a:ext cx="1860658" cy="1676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96818" y="2044508"/>
            <a:ext cx="5187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Tinted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9599" y="4237494"/>
            <a:ext cx="66929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Original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CC0 public</a:t>
            </a:r>
            <a:r>
              <a:rPr sz="600" u="sng" spc="-8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domain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4A43D3CC-C564-4C8B-8C56-9BCC5EB3E378}"/>
              </a:ext>
            </a:extLst>
          </p:cNvPr>
          <p:cNvSpPr/>
          <p:nvPr/>
        </p:nvSpPr>
        <p:spPr>
          <a:xfrm>
            <a:off x="457200" y="514350"/>
            <a:ext cx="1860658" cy="1676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0274D0-7D9C-46D9-9673-9D947908788D}"/>
              </a:ext>
            </a:extLst>
          </p:cNvPr>
          <p:cNvGrpSpPr/>
          <p:nvPr/>
        </p:nvGrpSpPr>
        <p:grpSpPr>
          <a:xfrm>
            <a:off x="2514600" y="514350"/>
            <a:ext cx="1739900" cy="1676296"/>
            <a:chOff x="4114800" y="514350"/>
            <a:chExt cx="1676296" cy="1676296"/>
          </a:xfrm>
        </p:grpSpPr>
        <p:pic>
          <p:nvPicPr>
            <p:cNvPr id="6" name="그림 5" descr="사람, 남자, 넥타이, 정장이(가) 표시된 사진&#10;&#10;자동 생성된 설명">
              <a:extLst>
                <a:ext uri="{FF2B5EF4-FFF2-40B4-BE49-F238E27FC236}">
                  <a16:creationId xmlns:a16="http://schemas.microsoft.com/office/drawing/2014/main" id="{9E2EF525-A70B-423E-B8D1-C6AC24FEF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514350"/>
              <a:ext cx="1676296" cy="167629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378027-35A1-4952-A49C-9910962BC540}"/>
                </a:ext>
              </a:extLst>
            </p:cNvPr>
            <p:cNvSpPr/>
            <p:nvPr/>
          </p:nvSpPr>
          <p:spPr>
            <a:xfrm>
              <a:off x="4661420" y="1089051"/>
              <a:ext cx="203170" cy="1652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8D2BDD8-480D-495A-8228-BD4150C18D3A}"/>
                </a:ext>
              </a:extLst>
            </p:cNvPr>
            <p:cNvSpPr/>
            <p:nvPr/>
          </p:nvSpPr>
          <p:spPr>
            <a:xfrm>
              <a:off x="5047064" y="1089051"/>
              <a:ext cx="203170" cy="1713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8AF7B3-39C4-49C1-A38D-A26AFD6AC31C}"/>
                </a:ext>
              </a:extLst>
            </p:cNvPr>
            <p:cNvSpPr/>
            <p:nvPr/>
          </p:nvSpPr>
          <p:spPr>
            <a:xfrm>
              <a:off x="4784235" y="1504950"/>
              <a:ext cx="366739" cy="1652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DC2856-CA5B-4B98-84D5-52382E42D10D}"/>
              </a:ext>
            </a:extLst>
          </p:cNvPr>
          <p:cNvSpPr txBox="1"/>
          <p:nvPr/>
        </p:nvSpPr>
        <p:spPr>
          <a:xfrm>
            <a:off x="1447800" y="3099527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이처럼 적절한 위치에 박스를 씌우거나 색을 더하게 되면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두 이미지의 </a:t>
            </a:r>
            <a:r>
              <a:rPr lang="en-US" altLang="ko-KR" dirty="0"/>
              <a:t>Distance</a:t>
            </a:r>
            <a:r>
              <a:rPr lang="ko-KR" altLang="en-US" dirty="0"/>
              <a:t>가 엄청 가깝게 되며 유사도를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잘 포착 할 수 없게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3" name="그림 12" descr="게임, 오렌지, 농구, 공이(가) 표시된 사진&#10;&#10;자동 생성된 설명">
            <a:extLst>
              <a:ext uri="{FF2B5EF4-FFF2-40B4-BE49-F238E27FC236}">
                <a16:creationId xmlns:a16="http://schemas.microsoft.com/office/drawing/2014/main" id="{36993EB8-E83E-4273-AEA9-FB8DB3A81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7" y="514351"/>
            <a:ext cx="1681714" cy="1681714"/>
          </a:xfrm>
          <a:prstGeom prst="rect">
            <a:avLst/>
          </a:prstGeom>
        </p:spPr>
      </p:pic>
      <p:pic>
        <p:nvPicPr>
          <p:cNvPr id="15" name="그림 14" descr="축구, 게임, 앉아있는, 컴퓨터이(가) 표시된 사진&#10;&#10;자동 생성된 설명">
            <a:extLst>
              <a:ext uri="{FF2B5EF4-FFF2-40B4-BE49-F238E27FC236}">
                <a16:creationId xmlns:a16="http://schemas.microsoft.com/office/drawing/2014/main" id="{6A293A64-36C8-4362-A648-627AC5A8F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15" y="590550"/>
            <a:ext cx="1447800" cy="141591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4650240-0455-4934-B3E8-087C6E286236}"/>
              </a:ext>
            </a:extLst>
          </p:cNvPr>
          <p:cNvSpPr/>
          <p:nvPr/>
        </p:nvSpPr>
        <p:spPr>
          <a:xfrm>
            <a:off x="6934200" y="733985"/>
            <a:ext cx="1143000" cy="1143000"/>
          </a:xfrm>
          <a:prstGeom prst="ellipse">
            <a:avLst/>
          </a:prstGeom>
          <a:solidFill>
            <a:schemeClr val="accent6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BC89A-4C03-43E1-A3E5-BAAEEB2139AC}"/>
              </a:ext>
            </a:extLst>
          </p:cNvPr>
          <p:cNvSpPr txBox="1"/>
          <p:nvPr/>
        </p:nvSpPr>
        <p:spPr>
          <a:xfrm>
            <a:off x="1277642" y="2383755"/>
            <a:ext cx="27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○ 박스가 씌워진 다른 두 인물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02B0F-1254-42C5-857D-C721E42D8D79}"/>
              </a:ext>
            </a:extLst>
          </p:cNvPr>
          <p:cNvSpPr txBox="1"/>
          <p:nvPr/>
        </p:nvSpPr>
        <p:spPr>
          <a:xfrm>
            <a:off x="5257800" y="2398111"/>
            <a:ext cx="27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○ 농구공과 갈색조명을 받은 축구공</a:t>
            </a:r>
          </a:p>
        </p:txBody>
      </p:sp>
    </p:spTree>
    <p:extLst>
      <p:ext uri="{BB962C8B-B14F-4D97-AF65-F5344CB8AC3E}">
        <p14:creationId xmlns:p14="http://schemas.microsoft.com/office/powerpoint/2010/main" val="877766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524" y="356731"/>
            <a:ext cx="5934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latin typeface="Arial"/>
                <a:cs typeface="Arial"/>
              </a:rPr>
              <a:t>k-Nearest </a:t>
            </a:r>
            <a:r>
              <a:rPr sz="2400" i="0" spc="-5" dirty="0">
                <a:latin typeface="Arial"/>
                <a:cs typeface="Arial"/>
              </a:rPr>
              <a:t>Neighbor on images </a:t>
            </a:r>
            <a:r>
              <a:rPr sz="2400" b="1" i="0" spc="-5" dirty="0">
                <a:latin typeface="Arial"/>
                <a:cs typeface="Arial"/>
              </a:rPr>
              <a:t>never</a:t>
            </a:r>
            <a:r>
              <a:rPr sz="2400" b="1" i="0" spc="-75" dirty="0">
                <a:latin typeface="Arial"/>
                <a:cs typeface="Arial"/>
              </a:rPr>
              <a:t> </a:t>
            </a:r>
            <a:r>
              <a:rPr sz="2400" b="1" i="0" spc="-5" dirty="0">
                <a:latin typeface="Arial"/>
                <a:cs typeface="Arial"/>
              </a:rPr>
              <a:t>used.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5322" y="1065880"/>
            <a:ext cx="3521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00" dirty="0">
                <a:latin typeface="Arial"/>
                <a:cs typeface="Arial"/>
              </a:rPr>
              <a:t>-	</a:t>
            </a:r>
            <a:r>
              <a:rPr sz="2400" spc="-5" dirty="0">
                <a:latin typeface="Arial"/>
                <a:cs typeface="Arial"/>
              </a:rPr>
              <a:t>Curse 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dimensionality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2074" y="3294943"/>
            <a:ext cx="1976120" cy="149225"/>
            <a:chOff x="332074" y="3294943"/>
            <a:chExt cx="1976120" cy="149225"/>
          </a:xfrm>
        </p:grpSpPr>
        <p:sp>
          <p:nvSpPr>
            <p:cNvPr id="5" name="object 5"/>
            <p:cNvSpPr/>
            <p:nvPr/>
          </p:nvSpPr>
          <p:spPr>
            <a:xfrm>
              <a:off x="332074" y="3369268"/>
              <a:ext cx="1976120" cy="0"/>
            </a:xfrm>
            <a:custGeom>
              <a:avLst/>
              <a:gdLst/>
              <a:ahLst/>
              <a:cxnLst/>
              <a:rect l="l" t="t" r="r" b="b"/>
              <a:pathLst>
                <a:path w="1976120">
                  <a:moveTo>
                    <a:pt x="0" y="0"/>
                  </a:moveTo>
                  <a:lnTo>
                    <a:pt x="1976096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224" y="3294943"/>
              <a:ext cx="148649" cy="1486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9335" y="3294943"/>
              <a:ext cx="148649" cy="1486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96121" y="3294943"/>
              <a:ext cx="148649" cy="1486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58434" y="3294943"/>
              <a:ext cx="148649" cy="1486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951431" y="2238832"/>
            <a:ext cx="1985645" cy="1985645"/>
            <a:chOff x="2951431" y="2238832"/>
            <a:chExt cx="1985645" cy="1985645"/>
          </a:xfrm>
        </p:grpSpPr>
        <p:sp>
          <p:nvSpPr>
            <p:cNvPr id="11" name="object 11"/>
            <p:cNvSpPr/>
            <p:nvPr/>
          </p:nvSpPr>
          <p:spPr>
            <a:xfrm>
              <a:off x="2956193" y="2243595"/>
              <a:ext cx="1976120" cy="1976120"/>
            </a:xfrm>
            <a:custGeom>
              <a:avLst/>
              <a:gdLst/>
              <a:ahLst/>
              <a:cxnLst/>
              <a:rect l="l" t="t" r="r" b="b"/>
              <a:pathLst>
                <a:path w="1976120" h="1976120">
                  <a:moveTo>
                    <a:pt x="1976096" y="1976096"/>
                  </a:moveTo>
                  <a:lnTo>
                    <a:pt x="0" y="1976096"/>
                  </a:lnTo>
                  <a:lnTo>
                    <a:pt x="0" y="0"/>
                  </a:lnTo>
                  <a:lnTo>
                    <a:pt x="1976096" y="0"/>
                  </a:lnTo>
                  <a:lnTo>
                    <a:pt x="1976096" y="19760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6193" y="2243595"/>
              <a:ext cx="1976120" cy="1976120"/>
            </a:xfrm>
            <a:custGeom>
              <a:avLst/>
              <a:gdLst/>
              <a:ahLst/>
              <a:cxnLst/>
              <a:rect l="l" t="t" r="r" b="b"/>
              <a:pathLst>
                <a:path w="1976120" h="1976120">
                  <a:moveTo>
                    <a:pt x="0" y="0"/>
                  </a:moveTo>
                  <a:lnTo>
                    <a:pt x="1976096" y="0"/>
                  </a:lnTo>
                  <a:lnTo>
                    <a:pt x="1976096" y="1976096"/>
                  </a:lnTo>
                  <a:lnTo>
                    <a:pt x="0" y="19760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01968" y="3811817"/>
              <a:ext cx="148649" cy="148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9466" y="3811817"/>
              <a:ext cx="148674" cy="1486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37865" y="3811817"/>
              <a:ext cx="148649" cy="1486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01092" y="3811817"/>
              <a:ext cx="148649" cy="1486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01968" y="3359743"/>
              <a:ext cx="148649" cy="148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01092" y="3359743"/>
              <a:ext cx="148649" cy="1486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37865" y="3359743"/>
              <a:ext cx="148649" cy="1486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00191" y="3359743"/>
              <a:ext cx="148649" cy="1486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01968" y="2950318"/>
              <a:ext cx="148649" cy="148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01092" y="2950318"/>
              <a:ext cx="148649" cy="1486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37865" y="2950318"/>
              <a:ext cx="148649" cy="1486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00191" y="2950318"/>
              <a:ext cx="148649" cy="1486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01968" y="2540894"/>
              <a:ext cx="148649" cy="1486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19466" y="2540894"/>
              <a:ext cx="148649" cy="1486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37865" y="2540894"/>
              <a:ext cx="148649" cy="1486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01092" y="2540894"/>
              <a:ext cx="148649" cy="14864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995600" y="1655559"/>
            <a:ext cx="2764790" cy="2673350"/>
            <a:chOff x="5995600" y="1655559"/>
            <a:chExt cx="2764790" cy="2673350"/>
          </a:xfrm>
        </p:grpSpPr>
        <p:sp>
          <p:nvSpPr>
            <p:cNvPr id="30" name="object 30"/>
            <p:cNvSpPr/>
            <p:nvPr/>
          </p:nvSpPr>
          <p:spPr>
            <a:xfrm>
              <a:off x="6000362" y="2392305"/>
              <a:ext cx="2023110" cy="1932305"/>
            </a:xfrm>
            <a:custGeom>
              <a:avLst/>
              <a:gdLst/>
              <a:ahLst/>
              <a:cxnLst/>
              <a:rect l="l" t="t" r="r" b="b"/>
              <a:pathLst>
                <a:path w="2023109" h="1932304">
                  <a:moveTo>
                    <a:pt x="2022920" y="1931711"/>
                  </a:moveTo>
                  <a:lnTo>
                    <a:pt x="0" y="1931711"/>
                  </a:lnTo>
                  <a:lnTo>
                    <a:pt x="0" y="0"/>
                  </a:lnTo>
                  <a:lnTo>
                    <a:pt x="2022920" y="0"/>
                  </a:lnTo>
                  <a:lnTo>
                    <a:pt x="2022920" y="193171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23283" y="1660321"/>
              <a:ext cx="732155" cy="2663825"/>
            </a:xfrm>
            <a:custGeom>
              <a:avLst/>
              <a:gdLst/>
              <a:ahLst/>
              <a:cxnLst/>
              <a:rect l="l" t="t" r="r" b="b"/>
              <a:pathLst>
                <a:path w="732154" h="2663825">
                  <a:moveTo>
                    <a:pt x="0" y="2663694"/>
                  </a:moveTo>
                  <a:lnTo>
                    <a:pt x="0" y="731983"/>
                  </a:lnTo>
                  <a:lnTo>
                    <a:pt x="731973" y="0"/>
                  </a:lnTo>
                  <a:lnTo>
                    <a:pt x="731973" y="1931721"/>
                  </a:lnTo>
                  <a:lnTo>
                    <a:pt x="0" y="2663694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0362" y="1660321"/>
              <a:ext cx="2755265" cy="732155"/>
            </a:xfrm>
            <a:custGeom>
              <a:avLst/>
              <a:gdLst/>
              <a:ahLst/>
              <a:cxnLst/>
              <a:rect l="l" t="t" r="r" b="b"/>
              <a:pathLst>
                <a:path w="2755265" h="732155">
                  <a:moveTo>
                    <a:pt x="2022920" y="731983"/>
                  </a:moveTo>
                  <a:lnTo>
                    <a:pt x="0" y="731983"/>
                  </a:lnTo>
                  <a:lnTo>
                    <a:pt x="731973" y="0"/>
                  </a:lnTo>
                  <a:lnTo>
                    <a:pt x="2754894" y="0"/>
                  </a:lnTo>
                  <a:lnTo>
                    <a:pt x="2022920" y="73198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0362" y="1660321"/>
              <a:ext cx="2755265" cy="2663825"/>
            </a:xfrm>
            <a:custGeom>
              <a:avLst/>
              <a:gdLst/>
              <a:ahLst/>
              <a:cxnLst/>
              <a:rect l="l" t="t" r="r" b="b"/>
              <a:pathLst>
                <a:path w="2755265" h="2663825">
                  <a:moveTo>
                    <a:pt x="0" y="731983"/>
                  </a:moveTo>
                  <a:lnTo>
                    <a:pt x="731973" y="0"/>
                  </a:lnTo>
                  <a:lnTo>
                    <a:pt x="2754894" y="0"/>
                  </a:lnTo>
                  <a:lnTo>
                    <a:pt x="2754894" y="1931721"/>
                  </a:lnTo>
                  <a:lnTo>
                    <a:pt x="2022920" y="2663694"/>
                  </a:lnTo>
                  <a:lnTo>
                    <a:pt x="0" y="2663694"/>
                  </a:lnTo>
                  <a:lnTo>
                    <a:pt x="0" y="731983"/>
                  </a:lnTo>
                  <a:close/>
                </a:path>
                <a:path w="2755265" h="2663825">
                  <a:moveTo>
                    <a:pt x="0" y="731983"/>
                  </a:moveTo>
                  <a:lnTo>
                    <a:pt x="2022920" y="731983"/>
                  </a:lnTo>
                  <a:lnTo>
                    <a:pt x="2754894" y="0"/>
                  </a:lnTo>
                </a:path>
                <a:path w="2755265" h="2663825">
                  <a:moveTo>
                    <a:pt x="2022920" y="731983"/>
                  </a:moveTo>
                  <a:lnTo>
                    <a:pt x="2022920" y="266369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89162" y="3935892"/>
              <a:ext cx="148649" cy="1486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06660" y="3935892"/>
              <a:ext cx="148649" cy="1486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25059" y="3935892"/>
              <a:ext cx="148649" cy="1486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88261" y="3935892"/>
              <a:ext cx="148649" cy="1486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89162" y="3483817"/>
              <a:ext cx="148649" cy="14864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88261" y="3483817"/>
              <a:ext cx="148649" cy="14864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25059" y="3483817"/>
              <a:ext cx="148649" cy="14864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87360" y="3483817"/>
              <a:ext cx="148649" cy="14864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89162" y="3074393"/>
              <a:ext cx="148649" cy="1486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88261" y="3074393"/>
              <a:ext cx="148649" cy="1486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25059" y="3074393"/>
              <a:ext cx="148649" cy="14862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87360" y="3074393"/>
              <a:ext cx="148649" cy="14862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89162" y="2664969"/>
              <a:ext cx="148649" cy="14862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06660" y="2664969"/>
              <a:ext cx="148649" cy="14862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25059" y="2664969"/>
              <a:ext cx="148649" cy="14862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88261" y="2664969"/>
              <a:ext cx="148649" cy="14862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30612" y="1695209"/>
              <a:ext cx="2500969" cy="225440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60248" y="2365557"/>
            <a:ext cx="125476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Dimensions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Points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768137" y="998210"/>
            <a:ext cx="130556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Dimensions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381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Points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15" dirty="0">
                <a:latin typeface="Arial"/>
                <a:cs typeface="Arial"/>
              </a:rPr>
              <a:t>4</a:t>
            </a:r>
            <a:r>
              <a:rPr sz="1350" spc="22" baseline="30864" dirty="0">
                <a:latin typeface="Arial"/>
                <a:cs typeface="Arial"/>
              </a:rPr>
              <a:t>3</a:t>
            </a:r>
            <a:endParaRPr sz="1350" baseline="30864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288718" y="1726230"/>
            <a:ext cx="130556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Dimensions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381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Points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15" dirty="0">
                <a:latin typeface="Arial"/>
                <a:cs typeface="Arial"/>
              </a:rPr>
              <a:t>4</a:t>
            </a:r>
            <a:r>
              <a:rPr sz="1350" spc="22" baseline="30864" dirty="0">
                <a:latin typeface="Arial"/>
                <a:cs typeface="Arial"/>
              </a:rPr>
              <a:t>2</a:t>
            </a:r>
            <a:endParaRPr sz="1350" baseline="308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54241B8-D0A9-403C-B8DA-E45564C066AB}"/>
              </a:ext>
            </a:extLst>
          </p:cNvPr>
          <p:cNvGrpSpPr/>
          <p:nvPr/>
        </p:nvGrpSpPr>
        <p:grpSpPr>
          <a:xfrm>
            <a:off x="1395633" y="346860"/>
            <a:ext cx="6114054" cy="2510640"/>
            <a:chOff x="332074" y="872532"/>
            <a:chExt cx="8428316" cy="3456377"/>
          </a:xfrm>
        </p:grpSpPr>
        <p:grpSp>
          <p:nvGrpSpPr>
            <p:cNvPr id="4" name="object 4"/>
            <p:cNvGrpSpPr/>
            <p:nvPr/>
          </p:nvGrpSpPr>
          <p:grpSpPr>
            <a:xfrm>
              <a:off x="332074" y="3294943"/>
              <a:ext cx="1976120" cy="149225"/>
              <a:chOff x="332074" y="3294943"/>
              <a:chExt cx="1976120" cy="149225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32074" y="3369268"/>
                <a:ext cx="19761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76120">
                    <a:moveTo>
                      <a:pt x="0" y="0"/>
                    </a:moveTo>
                    <a:lnTo>
                      <a:pt x="1976096" y="0"/>
                    </a:lnTo>
                  </a:path>
                </a:pathLst>
              </a:custGeom>
              <a:ln w="2857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460224" y="3294943"/>
                <a:ext cx="148649" cy="14864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959335" y="3294943"/>
                <a:ext cx="148649" cy="14864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996121" y="3294943"/>
                <a:ext cx="148649" cy="14864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458434" y="3294943"/>
                <a:ext cx="148649" cy="14864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0" name="object 10"/>
            <p:cNvGrpSpPr/>
            <p:nvPr/>
          </p:nvGrpSpPr>
          <p:grpSpPr>
            <a:xfrm>
              <a:off x="2951431" y="2238832"/>
              <a:ext cx="1985645" cy="1985645"/>
              <a:chOff x="2951431" y="2238832"/>
              <a:chExt cx="1985645" cy="1985645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2956193" y="2243595"/>
                <a:ext cx="1976120" cy="1976120"/>
              </a:xfrm>
              <a:custGeom>
                <a:avLst/>
                <a:gdLst/>
                <a:ahLst/>
                <a:cxnLst/>
                <a:rect l="l" t="t" r="r" b="b"/>
                <a:pathLst>
                  <a:path w="1976120" h="1976120">
                    <a:moveTo>
                      <a:pt x="1976096" y="1976096"/>
                    </a:moveTo>
                    <a:lnTo>
                      <a:pt x="0" y="1976096"/>
                    </a:lnTo>
                    <a:lnTo>
                      <a:pt x="0" y="0"/>
                    </a:lnTo>
                    <a:lnTo>
                      <a:pt x="1976096" y="0"/>
                    </a:lnTo>
                    <a:lnTo>
                      <a:pt x="1976096" y="1976096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2956193" y="2243595"/>
                <a:ext cx="1976120" cy="1976120"/>
              </a:xfrm>
              <a:custGeom>
                <a:avLst/>
                <a:gdLst/>
                <a:ahLst/>
                <a:cxnLst/>
                <a:rect l="l" t="t" r="r" b="b"/>
                <a:pathLst>
                  <a:path w="1976120" h="1976120">
                    <a:moveTo>
                      <a:pt x="0" y="0"/>
                    </a:moveTo>
                    <a:lnTo>
                      <a:pt x="1976096" y="0"/>
                    </a:lnTo>
                    <a:lnTo>
                      <a:pt x="1976096" y="1976096"/>
                    </a:lnTo>
                    <a:lnTo>
                      <a:pt x="0" y="1976096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3101968" y="3811817"/>
                <a:ext cx="148649" cy="14864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4119466" y="3811817"/>
                <a:ext cx="148674" cy="14864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4637865" y="3811817"/>
                <a:ext cx="148649" cy="14864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3601092" y="3811817"/>
                <a:ext cx="148649" cy="14864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3101968" y="3359743"/>
                <a:ext cx="148649" cy="14864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3601092" y="3359743"/>
                <a:ext cx="148649" cy="148649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4637865" y="3359743"/>
                <a:ext cx="148649" cy="14864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100191" y="3359743"/>
                <a:ext cx="148649" cy="148649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101968" y="2950318"/>
                <a:ext cx="148649" cy="14864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3601092" y="2950318"/>
                <a:ext cx="148649" cy="148649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4637865" y="2950318"/>
                <a:ext cx="148649" cy="14864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100191" y="2950318"/>
                <a:ext cx="148649" cy="148649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3101968" y="2540894"/>
                <a:ext cx="148649" cy="148649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119466" y="2540894"/>
                <a:ext cx="148649" cy="148649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4637865" y="2540894"/>
                <a:ext cx="148649" cy="148649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3601092" y="2540894"/>
                <a:ext cx="148649" cy="148649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9" name="object 29"/>
            <p:cNvGrpSpPr/>
            <p:nvPr/>
          </p:nvGrpSpPr>
          <p:grpSpPr>
            <a:xfrm>
              <a:off x="5995600" y="1655559"/>
              <a:ext cx="2764790" cy="2673350"/>
              <a:chOff x="5995600" y="1655559"/>
              <a:chExt cx="2764790" cy="2673350"/>
            </a:xfrm>
          </p:grpSpPr>
          <p:sp>
            <p:nvSpPr>
              <p:cNvPr id="30" name="object 30"/>
              <p:cNvSpPr/>
              <p:nvPr/>
            </p:nvSpPr>
            <p:spPr>
              <a:xfrm>
                <a:off x="6000362" y="2392305"/>
                <a:ext cx="2023110" cy="1932305"/>
              </a:xfrm>
              <a:custGeom>
                <a:avLst/>
                <a:gdLst/>
                <a:ahLst/>
                <a:cxnLst/>
                <a:rect l="l" t="t" r="r" b="b"/>
                <a:pathLst>
                  <a:path w="2023109" h="1932304">
                    <a:moveTo>
                      <a:pt x="2022920" y="1931711"/>
                    </a:moveTo>
                    <a:lnTo>
                      <a:pt x="0" y="1931711"/>
                    </a:lnTo>
                    <a:lnTo>
                      <a:pt x="0" y="0"/>
                    </a:lnTo>
                    <a:lnTo>
                      <a:pt x="2022920" y="0"/>
                    </a:lnTo>
                    <a:lnTo>
                      <a:pt x="2022920" y="1931711"/>
                    </a:lnTo>
                    <a:close/>
                  </a:path>
                </a:pathLst>
              </a:custGeom>
              <a:solidFill>
                <a:srgbClr val="EDED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8023283" y="1660321"/>
                <a:ext cx="732155" cy="2663825"/>
              </a:xfrm>
              <a:custGeom>
                <a:avLst/>
                <a:gdLst/>
                <a:ahLst/>
                <a:cxnLst/>
                <a:rect l="l" t="t" r="r" b="b"/>
                <a:pathLst>
                  <a:path w="732154" h="2663825">
                    <a:moveTo>
                      <a:pt x="0" y="2663694"/>
                    </a:moveTo>
                    <a:lnTo>
                      <a:pt x="0" y="731983"/>
                    </a:lnTo>
                    <a:lnTo>
                      <a:pt x="731973" y="0"/>
                    </a:lnTo>
                    <a:lnTo>
                      <a:pt x="731973" y="1931721"/>
                    </a:lnTo>
                    <a:lnTo>
                      <a:pt x="0" y="2663694"/>
                    </a:lnTo>
                    <a:close/>
                  </a:path>
                </a:pathLst>
              </a:custGeom>
              <a:solidFill>
                <a:srgbClr val="BDBDB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6000362" y="1660321"/>
                <a:ext cx="2755265" cy="732155"/>
              </a:xfrm>
              <a:custGeom>
                <a:avLst/>
                <a:gdLst/>
                <a:ahLst/>
                <a:cxnLst/>
                <a:rect l="l" t="t" r="r" b="b"/>
                <a:pathLst>
                  <a:path w="2755265" h="732155">
                    <a:moveTo>
                      <a:pt x="2022920" y="731983"/>
                    </a:moveTo>
                    <a:lnTo>
                      <a:pt x="0" y="731983"/>
                    </a:lnTo>
                    <a:lnTo>
                      <a:pt x="731973" y="0"/>
                    </a:lnTo>
                    <a:lnTo>
                      <a:pt x="2754894" y="0"/>
                    </a:lnTo>
                    <a:lnTo>
                      <a:pt x="2022920" y="731983"/>
                    </a:lnTo>
                    <a:close/>
                  </a:path>
                </a:pathLst>
              </a:custGeom>
              <a:solidFill>
                <a:srgbClr val="F0F0F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6000362" y="1660321"/>
                <a:ext cx="2755265" cy="2663825"/>
              </a:xfrm>
              <a:custGeom>
                <a:avLst/>
                <a:gdLst/>
                <a:ahLst/>
                <a:cxnLst/>
                <a:rect l="l" t="t" r="r" b="b"/>
                <a:pathLst>
                  <a:path w="2755265" h="2663825">
                    <a:moveTo>
                      <a:pt x="0" y="731983"/>
                    </a:moveTo>
                    <a:lnTo>
                      <a:pt x="731973" y="0"/>
                    </a:lnTo>
                    <a:lnTo>
                      <a:pt x="2754894" y="0"/>
                    </a:lnTo>
                    <a:lnTo>
                      <a:pt x="2754894" y="1931721"/>
                    </a:lnTo>
                    <a:lnTo>
                      <a:pt x="2022920" y="2663694"/>
                    </a:lnTo>
                    <a:lnTo>
                      <a:pt x="0" y="2663694"/>
                    </a:lnTo>
                    <a:lnTo>
                      <a:pt x="0" y="731983"/>
                    </a:lnTo>
                    <a:close/>
                  </a:path>
                  <a:path w="2755265" h="2663825">
                    <a:moveTo>
                      <a:pt x="0" y="731983"/>
                    </a:moveTo>
                    <a:lnTo>
                      <a:pt x="2022920" y="731983"/>
                    </a:lnTo>
                    <a:lnTo>
                      <a:pt x="2754894" y="0"/>
                    </a:lnTo>
                  </a:path>
                  <a:path w="2755265" h="2663825">
                    <a:moveTo>
                      <a:pt x="2022920" y="731983"/>
                    </a:moveTo>
                    <a:lnTo>
                      <a:pt x="2022920" y="2663694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6089162" y="3935892"/>
                <a:ext cx="148649" cy="148624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7106660" y="3935892"/>
                <a:ext cx="148649" cy="148624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7625059" y="3935892"/>
                <a:ext cx="148649" cy="148624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6588261" y="3935892"/>
                <a:ext cx="148649" cy="148624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6089162" y="3483817"/>
                <a:ext cx="148649" cy="148649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6588261" y="3483817"/>
                <a:ext cx="148649" cy="148649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7625059" y="3483817"/>
                <a:ext cx="148649" cy="148649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7087360" y="3483817"/>
                <a:ext cx="148649" cy="148649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6089162" y="3074393"/>
                <a:ext cx="148649" cy="148624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6588261" y="3074393"/>
                <a:ext cx="148649" cy="148624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7625059" y="3074393"/>
                <a:ext cx="148649" cy="148624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7087360" y="3074393"/>
                <a:ext cx="148649" cy="148624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6089162" y="2664969"/>
                <a:ext cx="148649" cy="148624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7106660" y="2664969"/>
                <a:ext cx="148649" cy="148624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7625059" y="2664969"/>
                <a:ext cx="148649" cy="148624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6588261" y="2664969"/>
                <a:ext cx="148649" cy="148624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6230612" y="1695209"/>
                <a:ext cx="2500969" cy="2254407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1" name="object 51"/>
            <p:cNvSpPr txBox="1"/>
            <p:nvPr/>
          </p:nvSpPr>
          <p:spPr>
            <a:xfrm>
              <a:off x="741361" y="1457926"/>
              <a:ext cx="1254760" cy="5830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1664"/>
                </a:lnSpc>
                <a:spcBef>
                  <a:spcPts val="100"/>
                </a:spcBef>
              </a:pPr>
              <a:r>
                <a:rPr sz="1000" spc="-5" dirty="0">
                  <a:latin typeface="Arial"/>
                  <a:cs typeface="Arial"/>
                </a:rPr>
                <a:t>Dimensions </a:t>
              </a:r>
              <a:r>
                <a:rPr sz="1000" dirty="0">
                  <a:latin typeface="Arial"/>
                  <a:cs typeface="Arial"/>
                </a:rPr>
                <a:t>=</a:t>
              </a:r>
              <a:r>
                <a:rPr sz="1000" spc="-85" dirty="0">
                  <a:latin typeface="Arial"/>
                  <a:cs typeface="Arial"/>
                </a:rPr>
                <a:t> </a:t>
              </a:r>
              <a:r>
                <a:rPr sz="1000" dirty="0">
                  <a:latin typeface="Arial"/>
                  <a:cs typeface="Arial"/>
                </a:rPr>
                <a:t>1</a:t>
              </a:r>
            </a:p>
            <a:p>
              <a:pPr marL="12700">
                <a:lnSpc>
                  <a:spcPts val="1664"/>
                </a:lnSpc>
              </a:pPr>
              <a:r>
                <a:rPr sz="1000" spc="-5" dirty="0">
                  <a:latin typeface="Arial"/>
                  <a:cs typeface="Arial"/>
                </a:rPr>
                <a:t>Points </a:t>
              </a:r>
              <a:r>
                <a:rPr sz="1000" dirty="0">
                  <a:latin typeface="Arial"/>
                  <a:cs typeface="Arial"/>
                </a:rPr>
                <a:t>=</a:t>
              </a:r>
              <a:r>
                <a:rPr sz="1000" spc="-25" dirty="0">
                  <a:latin typeface="Arial"/>
                  <a:cs typeface="Arial"/>
                </a:rPr>
                <a:t> </a:t>
              </a:r>
              <a:r>
                <a:rPr sz="10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6769114" y="872532"/>
              <a:ext cx="1305560" cy="5830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ts val="1664"/>
                </a:lnSpc>
                <a:spcBef>
                  <a:spcPts val="100"/>
                </a:spcBef>
              </a:pPr>
              <a:r>
                <a:rPr sz="1000" spc="-5" dirty="0">
                  <a:latin typeface="Arial"/>
                  <a:cs typeface="Arial"/>
                </a:rPr>
                <a:t>Dimensions </a:t>
              </a:r>
              <a:r>
                <a:rPr sz="1000" dirty="0">
                  <a:latin typeface="Arial"/>
                  <a:cs typeface="Arial"/>
                </a:rPr>
                <a:t>=</a:t>
              </a:r>
              <a:r>
                <a:rPr sz="1000" spc="-75" dirty="0">
                  <a:latin typeface="Arial"/>
                  <a:cs typeface="Arial"/>
                </a:rPr>
                <a:t> </a:t>
              </a:r>
              <a:r>
                <a:rPr sz="1000" dirty="0">
                  <a:latin typeface="Arial"/>
                  <a:cs typeface="Arial"/>
                </a:rPr>
                <a:t>3</a:t>
              </a:r>
            </a:p>
            <a:p>
              <a:pPr marL="38100">
                <a:lnSpc>
                  <a:spcPts val="1664"/>
                </a:lnSpc>
              </a:pPr>
              <a:r>
                <a:rPr sz="1000" spc="-5" dirty="0">
                  <a:latin typeface="Arial"/>
                  <a:cs typeface="Arial"/>
                </a:rPr>
                <a:t>Points </a:t>
              </a:r>
              <a:r>
                <a:rPr sz="1000" dirty="0">
                  <a:latin typeface="Arial"/>
                  <a:cs typeface="Arial"/>
                </a:rPr>
                <a:t>=</a:t>
              </a:r>
              <a:r>
                <a:rPr sz="1000" spc="-25" dirty="0">
                  <a:latin typeface="Arial"/>
                  <a:cs typeface="Arial"/>
                </a:rPr>
                <a:t> </a:t>
              </a:r>
              <a:r>
                <a:rPr sz="1000" spc="15" dirty="0">
                  <a:latin typeface="Arial"/>
                  <a:cs typeface="Arial"/>
                </a:rPr>
                <a:t>4</a:t>
              </a:r>
              <a:r>
                <a:rPr sz="1000" spc="22" baseline="30864" dirty="0">
                  <a:latin typeface="Arial"/>
                  <a:cs typeface="Arial"/>
                </a:rPr>
                <a:t>3</a:t>
              </a:r>
              <a:endParaRPr sz="1000" baseline="30864" dirty="0">
                <a:latin typeface="Arial"/>
                <a:cs typeface="Arial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3291470" y="1446666"/>
              <a:ext cx="1305560" cy="5830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ts val="1664"/>
                </a:lnSpc>
                <a:spcBef>
                  <a:spcPts val="100"/>
                </a:spcBef>
              </a:pPr>
              <a:r>
                <a:rPr sz="1000" spc="-5" dirty="0">
                  <a:latin typeface="Arial"/>
                  <a:cs typeface="Arial"/>
                </a:rPr>
                <a:t>Dimensions </a:t>
              </a:r>
              <a:r>
                <a:rPr sz="1000" dirty="0">
                  <a:latin typeface="Arial"/>
                  <a:cs typeface="Arial"/>
                </a:rPr>
                <a:t>=</a:t>
              </a:r>
              <a:r>
                <a:rPr sz="1000" spc="-75" dirty="0">
                  <a:latin typeface="Arial"/>
                  <a:cs typeface="Arial"/>
                </a:rPr>
                <a:t> </a:t>
              </a:r>
              <a:r>
                <a:rPr sz="1000" dirty="0">
                  <a:latin typeface="Arial"/>
                  <a:cs typeface="Arial"/>
                </a:rPr>
                <a:t>2</a:t>
              </a:r>
            </a:p>
            <a:p>
              <a:pPr marL="38100">
                <a:lnSpc>
                  <a:spcPts val="1664"/>
                </a:lnSpc>
              </a:pPr>
              <a:r>
                <a:rPr sz="1000" spc="-5" dirty="0">
                  <a:latin typeface="Arial"/>
                  <a:cs typeface="Arial"/>
                </a:rPr>
                <a:t>Points </a:t>
              </a:r>
              <a:r>
                <a:rPr sz="1000" dirty="0">
                  <a:latin typeface="Arial"/>
                  <a:cs typeface="Arial"/>
                </a:rPr>
                <a:t>=</a:t>
              </a:r>
              <a:r>
                <a:rPr sz="1000" spc="-25" dirty="0">
                  <a:latin typeface="Arial"/>
                  <a:cs typeface="Arial"/>
                </a:rPr>
                <a:t> </a:t>
              </a:r>
              <a:r>
                <a:rPr sz="1000" spc="15" dirty="0">
                  <a:latin typeface="Arial"/>
                  <a:cs typeface="Arial"/>
                </a:rPr>
                <a:t>4</a:t>
              </a:r>
              <a:r>
                <a:rPr sz="1000" spc="22" baseline="30864" dirty="0">
                  <a:latin typeface="Arial"/>
                  <a:cs typeface="Arial"/>
                </a:rPr>
                <a:t>2</a:t>
              </a:r>
              <a:endParaRPr sz="1000" baseline="30864" dirty="0">
                <a:latin typeface="Arial"/>
                <a:cs typeface="Arial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EFD9F37-27C6-4637-AF03-343FDADC6B60}"/>
              </a:ext>
            </a:extLst>
          </p:cNvPr>
          <p:cNvSpPr txBox="1"/>
          <p:nvPr/>
        </p:nvSpPr>
        <p:spPr>
          <a:xfrm>
            <a:off x="1706921" y="3131336"/>
            <a:ext cx="5305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KNN</a:t>
            </a:r>
            <a:r>
              <a:rPr lang="ko-KR" altLang="en-US" sz="1200" dirty="0"/>
              <a:t>이 주변의 </a:t>
            </a:r>
            <a:r>
              <a:rPr lang="en-US" altLang="ko-KR" sz="1200" dirty="0"/>
              <a:t>K</a:t>
            </a:r>
            <a:r>
              <a:rPr lang="ko-KR" altLang="en-US" sz="1200" dirty="0"/>
              <a:t>개를 이용하여 분류한다 라는 점을 생각하면 </a:t>
            </a:r>
            <a:endParaRPr lang="en-US" altLang="ko-KR" sz="1200" dirty="0"/>
          </a:p>
          <a:p>
            <a:r>
              <a:rPr lang="en-US" altLang="ko-KR" sz="1200" dirty="0"/>
              <a:t>KNN</a:t>
            </a:r>
            <a:r>
              <a:rPr lang="ko-KR" altLang="en-US" sz="1200" dirty="0"/>
              <a:t>이 잘 동작 하려면 </a:t>
            </a:r>
            <a:r>
              <a:rPr lang="en-US" altLang="ko-KR" sz="1200" dirty="0"/>
              <a:t>dense</a:t>
            </a:r>
            <a:r>
              <a:rPr lang="ko-KR" altLang="en-US" sz="1200" dirty="0"/>
              <a:t>한 트레이닝 샘플이 필요하다는 것을 의미한다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따라서</a:t>
            </a:r>
            <a:r>
              <a:rPr lang="en-US" altLang="ko-KR" sz="1200" dirty="0"/>
              <a:t>,</a:t>
            </a:r>
            <a:r>
              <a:rPr lang="ko-KR" altLang="en-US" sz="1200" dirty="0"/>
              <a:t> 차원이 증가할 때마다 지수로 증가하게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B5FE5F-FE17-4842-B6B1-F269A97F7349}"/>
              </a:ext>
            </a:extLst>
          </p:cNvPr>
          <p:cNvSpPr txBox="1"/>
          <p:nvPr/>
        </p:nvSpPr>
        <p:spPr>
          <a:xfrm>
            <a:off x="327732" y="295056"/>
            <a:ext cx="3261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○ 각 점들은 </a:t>
            </a:r>
            <a:r>
              <a:rPr lang="en-US" altLang="ko-KR" sz="1100" dirty="0"/>
              <a:t>train sample </a:t>
            </a:r>
            <a:r>
              <a:rPr lang="ko-KR" altLang="en-US" sz="1100" dirty="0"/>
              <a:t>이며 색은 카테고리 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8572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EDF3B-8644-427F-A565-1ED6996779FF}"/>
              </a:ext>
            </a:extLst>
          </p:cNvPr>
          <p:cNvSpPr txBox="1"/>
          <p:nvPr/>
        </p:nvSpPr>
        <p:spPr>
          <a:xfrm>
            <a:off x="2286000" y="1128653"/>
            <a:ext cx="457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Nearest</a:t>
            </a:r>
            <a:r>
              <a:rPr lang="ko-KR" altLang="en-US" sz="1600" dirty="0"/>
              <a:t> </a:t>
            </a:r>
            <a:r>
              <a:rPr lang="en-US" altLang="ko-KR" sz="1600" dirty="0"/>
              <a:t>Neighbor</a:t>
            </a:r>
          </a:p>
          <a:p>
            <a:endParaRPr lang="en-US" altLang="ko-KR" sz="1600" dirty="0"/>
          </a:p>
          <a:p>
            <a:r>
              <a:rPr lang="en-US" altLang="ko-KR" sz="1600" dirty="0"/>
              <a:t>2. NN</a:t>
            </a:r>
            <a:r>
              <a:rPr lang="ko-KR" altLang="en-US" sz="1600" dirty="0"/>
              <a:t>보다 새로운 </a:t>
            </a:r>
            <a:r>
              <a:rPr lang="ko-KR" altLang="en-US" sz="1600" dirty="0" err="1"/>
              <a:t>무언가가</a:t>
            </a:r>
            <a:r>
              <a:rPr lang="ko-KR" altLang="en-US" sz="1600" dirty="0"/>
              <a:t> 필요하다 → </a:t>
            </a:r>
            <a:r>
              <a:rPr lang="en-US" altLang="ko-KR" sz="1600" dirty="0"/>
              <a:t>KNN </a:t>
            </a:r>
            <a:r>
              <a:rPr lang="ko-KR" altLang="en-US" sz="1600" dirty="0"/>
              <a:t>등장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L1 distance vs L2 distance</a:t>
            </a:r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파라미터를 </a:t>
            </a:r>
            <a:r>
              <a:rPr lang="en-US" altLang="ko-KR" sz="1600" dirty="0"/>
              <a:t>validation</a:t>
            </a:r>
            <a:r>
              <a:rPr lang="ko-KR" altLang="en-US" sz="1600" dirty="0"/>
              <a:t>으로 튜닝하고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모델의 성능은 </a:t>
            </a:r>
            <a:r>
              <a:rPr lang="en-US" altLang="ko-KR" sz="1600" dirty="0"/>
              <a:t>test</a:t>
            </a:r>
            <a:r>
              <a:rPr lang="ko-KR" altLang="en-US" sz="1600" dirty="0"/>
              <a:t>로 평가한다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10633B-830C-4248-BCEA-2035D19A1AC6}"/>
              </a:ext>
            </a:extLst>
          </p:cNvPr>
          <p:cNvSpPr/>
          <p:nvPr/>
        </p:nvSpPr>
        <p:spPr>
          <a:xfrm>
            <a:off x="2628900" y="3638550"/>
            <a:ext cx="3886200" cy="376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KNN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“Image classifier”</a:t>
            </a:r>
            <a:r>
              <a:rPr lang="ko-KR" altLang="en-US" dirty="0">
                <a:solidFill>
                  <a:schemeClr val="tx1"/>
                </a:solidFill>
              </a:rPr>
              <a:t>로 적합 할까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58193-A7C7-47E5-9564-9E931E57CED5}"/>
              </a:ext>
            </a:extLst>
          </p:cNvPr>
          <p:cNvSpPr txBox="1"/>
          <p:nvPr/>
        </p:nvSpPr>
        <p:spPr>
          <a:xfrm>
            <a:off x="3009900" y="36195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Image Classification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6EC82-0BD7-4DBE-8EAA-827BD3D6BD34}"/>
              </a:ext>
            </a:extLst>
          </p:cNvPr>
          <p:cNvSpPr txBox="1"/>
          <p:nvPr/>
        </p:nvSpPr>
        <p:spPr>
          <a:xfrm>
            <a:off x="6553200" y="363855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적합하지 않다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6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1633" y="2183709"/>
            <a:ext cx="5389356" cy="45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4747" y="1070747"/>
            <a:ext cx="5390515" cy="2930525"/>
            <a:chOff x="1294747" y="1070747"/>
            <a:chExt cx="5390515" cy="2930525"/>
          </a:xfrm>
        </p:grpSpPr>
        <p:sp>
          <p:nvSpPr>
            <p:cNvPr id="3" name="object 3"/>
            <p:cNvSpPr/>
            <p:nvPr/>
          </p:nvSpPr>
          <p:spPr>
            <a:xfrm>
              <a:off x="2930719" y="1070747"/>
              <a:ext cx="1467984" cy="20357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79017" y="206813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0" y="0"/>
                  </a:moveTo>
                  <a:lnTo>
                    <a:pt x="273474" y="0"/>
                  </a:lnTo>
                  <a:lnTo>
                    <a:pt x="273474" y="273474"/>
                  </a:lnTo>
                  <a:lnTo>
                    <a:pt x="0" y="2734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8740" y="1196332"/>
              <a:ext cx="1767133" cy="12834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48266" y="1182470"/>
              <a:ext cx="2627630" cy="1307465"/>
            </a:xfrm>
            <a:custGeom>
              <a:avLst/>
              <a:gdLst/>
              <a:ahLst/>
              <a:cxnLst/>
              <a:rect l="l" t="t" r="r" b="b"/>
              <a:pathLst>
                <a:path w="2627629" h="1307464">
                  <a:moveTo>
                    <a:pt x="840948" y="4337"/>
                  </a:moveTo>
                  <a:lnTo>
                    <a:pt x="2627144" y="4337"/>
                  </a:lnTo>
                  <a:lnTo>
                    <a:pt x="2627144" y="1306869"/>
                  </a:lnTo>
                  <a:lnTo>
                    <a:pt x="840948" y="1306869"/>
                  </a:lnTo>
                  <a:lnTo>
                    <a:pt x="840948" y="4337"/>
                  </a:lnTo>
                  <a:close/>
                </a:path>
                <a:path w="2627629" h="1307464">
                  <a:moveTo>
                    <a:pt x="0" y="894623"/>
                  </a:moveTo>
                  <a:lnTo>
                    <a:pt x="835223" y="0"/>
                  </a:lnTo>
                </a:path>
                <a:path w="2627629" h="1307464">
                  <a:moveTo>
                    <a:pt x="4574" y="1168477"/>
                  </a:moveTo>
                  <a:lnTo>
                    <a:pt x="839798" y="130542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3797" y="1937846"/>
              <a:ext cx="4708525" cy="2044064"/>
            </a:xfrm>
            <a:custGeom>
              <a:avLst/>
              <a:gdLst/>
              <a:ahLst/>
              <a:cxnLst/>
              <a:rect l="l" t="t" r="r" b="b"/>
              <a:pathLst>
                <a:path w="4708525" h="2044064">
                  <a:moveTo>
                    <a:pt x="0" y="0"/>
                  </a:moveTo>
                  <a:lnTo>
                    <a:pt x="37064" y="36458"/>
                  </a:lnTo>
                  <a:lnTo>
                    <a:pt x="77889" y="79663"/>
                  </a:lnTo>
                  <a:lnTo>
                    <a:pt x="122318" y="129115"/>
                  </a:lnTo>
                  <a:lnTo>
                    <a:pt x="170189" y="184312"/>
                  </a:lnTo>
                  <a:lnTo>
                    <a:pt x="195367" y="213909"/>
                  </a:lnTo>
                  <a:lnTo>
                    <a:pt x="221346" y="244754"/>
                  </a:lnTo>
                  <a:lnTo>
                    <a:pt x="248106" y="276786"/>
                  </a:lnTo>
                  <a:lnTo>
                    <a:pt x="275627" y="309942"/>
                  </a:lnTo>
                  <a:lnTo>
                    <a:pt x="303890" y="344158"/>
                  </a:lnTo>
                  <a:lnTo>
                    <a:pt x="332875" y="379373"/>
                  </a:lnTo>
                  <a:lnTo>
                    <a:pt x="362561" y="415523"/>
                  </a:lnTo>
                  <a:lnTo>
                    <a:pt x="392930" y="452548"/>
                  </a:lnTo>
                  <a:lnTo>
                    <a:pt x="423961" y="490382"/>
                  </a:lnTo>
                  <a:lnTo>
                    <a:pt x="455633" y="528965"/>
                  </a:lnTo>
                  <a:lnTo>
                    <a:pt x="487929" y="568234"/>
                  </a:lnTo>
                  <a:lnTo>
                    <a:pt x="520826" y="608126"/>
                  </a:lnTo>
                  <a:lnTo>
                    <a:pt x="554306" y="648578"/>
                  </a:lnTo>
                  <a:lnTo>
                    <a:pt x="588349" y="689528"/>
                  </a:lnTo>
                  <a:lnTo>
                    <a:pt x="622934" y="730914"/>
                  </a:lnTo>
                  <a:lnTo>
                    <a:pt x="658043" y="772672"/>
                  </a:lnTo>
                  <a:lnTo>
                    <a:pt x="693654" y="814741"/>
                  </a:lnTo>
                  <a:lnTo>
                    <a:pt x="729749" y="857057"/>
                  </a:lnTo>
                  <a:lnTo>
                    <a:pt x="766307" y="899558"/>
                  </a:lnTo>
                  <a:lnTo>
                    <a:pt x="803308" y="942182"/>
                  </a:lnTo>
                  <a:lnTo>
                    <a:pt x="840733" y="984866"/>
                  </a:lnTo>
                  <a:lnTo>
                    <a:pt x="878561" y="1027547"/>
                  </a:lnTo>
                  <a:lnTo>
                    <a:pt x="916773" y="1070163"/>
                  </a:lnTo>
                  <a:lnTo>
                    <a:pt x="955349" y="1112652"/>
                  </a:lnTo>
                  <a:lnTo>
                    <a:pt x="994269" y="1154950"/>
                  </a:lnTo>
                  <a:lnTo>
                    <a:pt x="1033513" y="1196995"/>
                  </a:lnTo>
                  <a:lnTo>
                    <a:pt x="1073061" y="1238725"/>
                  </a:lnTo>
                  <a:lnTo>
                    <a:pt x="1112894" y="1280077"/>
                  </a:lnTo>
                  <a:lnTo>
                    <a:pt x="1152991" y="1320988"/>
                  </a:lnTo>
                  <a:lnTo>
                    <a:pt x="1193332" y="1361396"/>
                  </a:lnTo>
                  <a:lnTo>
                    <a:pt x="1233899" y="1401239"/>
                  </a:lnTo>
                  <a:lnTo>
                    <a:pt x="1274670" y="1440453"/>
                  </a:lnTo>
                  <a:lnTo>
                    <a:pt x="1315626" y="1478976"/>
                  </a:lnTo>
                  <a:lnTo>
                    <a:pt x="1356747" y="1516746"/>
                  </a:lnTo>
                  <a:lnTo>
                    <a:pt x="1398014" y="1553700"/>
                  </a:lnTo>
                  <a:lnTo>
                    <a:pt x="1439405" y="1589776"/>
                  </a:lnTo>
                  <a:lnTo>
                    <a:pt x="1480902" y="1624910"/>
                  </a:lnTo>
                  <a:lnTo>
                    <a:pt x="1522485" y="1659041"/>
                  </a:lnTo>
                  <a:lnTo>
                    <a:pt x="1564133" y="1692106"/>
                  </a:lnTo>
                  <a:lnTo>
                    <a:pt x="1605827" y="1724042"/>
                  </a:lnTo>
                  <a:lnTo>
                    <a:pt x="1647547" y="1754786"/>
                  </a:lnTo>
                  <a:lnTo>
                    <a:pt x="1689273" y="1784277"/>
                  </a:lnTo>
                  <a:lnTo>
                    <a:pt x="1730985" y="1812451"/>
                  </a:lnTo>
                  <a:lnTo>
                    <a:pt x="1772663" y="1839246"/>
                  </a:lnTo>
                  <a:lnTo>
                    <a:pt x="1814288" y="1864599"/>
                  </a:lnTo>
                  <a:lnTo>
                    <a:pt x="1855839" y="1888448"/>
                  </a:lnTo>
                  <a:lnTo>
                    <a:pt x="1897297" y="1910731"/>
                  </a:lnTo>
                  <a:lnTo>
                    <a:pt x="1938642" y="1931384"/>
                  </a:lnTo>
                  <a:lnTo>
                    <a:pt x="1979853" y="1950345"/>
                  </a:lnTo>
                  <a:lnTo>
                    <a:pt x="2020912" y="1967552"/>
                  </a:lnTo>
                  <a:lnTo>
                    <a:pt x="2061797" y="1982942"/>
                  </a:lnTo>
                  <a:lnTo>
                    <a:pt x="2102490" y="1996452"/>
                  </a:lnTo>
                  <a:lnTo>
                    <a:pt x="2142970" y="2008020"/>
                  </a:lnTo>
                  <a:lnTo>
                    <a:pt x="2183205" y="2017631"/>
                  </a:lnTo>
                  <a:lnTo>
                    <a:pt x="2224452" y="2025680"/>
                  </a:lnTo>
                  <a:lnTo>
                    <a:pt x="2266670" y="2032210"/>
                  </a:lnTo>
                  <a:lnTo>
                    <a:pt x="2309814" y="2037266"/>
                  </a:lnTo>
                  <a:lnTo>
                    <a:pt x="2353842" y="2040890"/>
                  </a:lnTo>
                  <a:lnTo>
                    <a:pt x="2398712" y="2043127"/>
                  </a:lnTo>
                  <a:lnTo>
                    <a:pt x="2444378" y="2044018"/>
                  </a:lnTo>
                  <a:lnTo>
                    <a:pt x="2490800" y="2043608"/>
                  </a:lnTo>
                  <a:lnTo>
                    <a:pt x="2537933" y="2041939"/>
                  </a:lnTo>
                  <a:lnTo>
                    <a:pt x="2585735" y="2039056"/>
                  </a:lnTo>
                  <a:lnTo>
                    <a:pt x="2634162" y="2035001"/>
                  </a:lnTo>
                  <a:lnTo>
                    <a:pt x="2683172" y="2029819"/>
                  </a:lnTo>
                  <a:lnTo>
                    <a:pt x="2732721" y="2023551"/>
                  </a:lnTo>
                  <a:lnTo>
                    <a:pt x="2782767" y="2016242"/>
                  </a:lnTo>
                  <a:lnTo>
                    <a:pt x="2833266" y="2007935"/>
                  </a:lnTo>
                  <a:lnTo>
                    <a:pt x="2884175" y="1998673"/>
                  </a:lnTo>
                  <a:lnTo>
                    <a:pt x="2935451" y="1988500"/>
                  </a:lnTo>
                  <a:lnTo>
                    <a:pt x="2987052" y="1977458"/>
                  </a:lnTo>
                  <a:lnTo>
                    <a:pt x="3038934" y="1965592"/>
                  </a:lnTo>
                  <a:lnTo>
                    <a:pt x="3091053" y="1952945"/>
                  </a:lnTo>
                  <a:lnTo>
                    <a:pt x="3143368" y="1939559"/>
                  </a:lnTo>
                  <a:lnTo>
                    <a:pt x="3195835" y="1925479"/>
                  </a:lnTo>
                  <a:lnTo>
                    <a:pt x="3248410" y="1910747"/>
                  </a:lnTo>
                  <a:lnTo>
                    <a:pt x="3301051" y="1895407"/>
                  </a:lnTo>
                  <a:lnTo>
                    <a:pt x="3353716" y="1879503"/>
                  </a:lnTo>
                  <a:lnTo>
                    <a:pt x="3406359" y="1863077"/>
                  </a:lnTo>
                  <a:lnTo>
                    <a:pt x="3458940" y="1846174"/>
                  </a:lnTo>
                  <a:lnTo>
                    <a:pt x="3511414" y="1828835"/>
                  </a:lnTo>
                  <a:lnTo>
                    <a:pt x="3563738" y="1811106"/>
                  </a:lnTo>
                  <a:lnTo>
                    <a:pt x="3615871" y="1793028"/>
                  </a:lnTo>
                  <a:lnTo>
                    <a:pt x="3667767" y="1774646"/>
                  </a:lnTo>
                  <a:lnTo>
                    <a:pt x="3717772" y="1756591"/>
                  </a:lnTo>
                  <a:lnTo>
                    <a:pt x="3767476" y="1738331"/>
                  </a:lnTo>
                  <a:lnTo>
                    <a:pt x="3816841" y="1719904"/>
                  </a:lnTo>
                  <a:lnTo>
                    <a:pt x="3865827" y="1701350"/>
                  </a:lnTo>
                  <a:lnTo>
                    <a:pt x="3914395" y="1682709"/>
                  </a:lnTo>
                  <a:lnTo>
                    <a:pt x="3962506" y="1664020"/>
                  </a:lnTo>
                  <a:lnTo>
                    <a:pt x="4010121" y="1645323"/>
                  </a:lnTo>
                  <a:lnTo>
                    <a:pt x="4057201" y="1626656"/>
                  </a:lnTo>
                  <a:lnTo>
                    <a:pt x="4103706" y="1608059"/>
                  </a:lnTo>
                  <a:lnTo>
                    <a:pt x="4149597" y="1589571"/>
                  </a:lnTo>
                  <a:lnTo>
                    <a:pt x="4194835" y="1571232"/>
                  </a:lnTo>
                  <a:lnTo>
                    <a:pt x="4239382" y="1553081"/>
                  </a:lnTo>
                  <a:lnTo>
                    <a:pt x="4283197" y="1535158"/>
                  </a:lnTo>
                  <a:lnTo>
                    <a:pt x="4326243" y="1517501"/>
                  </a:lnTo>
                  <a:lnTo>
                    <a:pt x="4368478" y="1500151"/>
                  </a:lnTo>
                  <a:lnTo>
                    <a:pt x="4409866" y="1483147"/>
                  </a:lnTo>
                  <a:lnTo>
                    <a:pt x="4463661" y="1461079"/>
                  </a:lnTo>
                  <a:lnTo>
                    <a:pt x="4515784" y="1439789"/>
                  </a:lnTo>
                  <a:lnTo>
                    <a:pt x="4566143" y="1419372"/>
                  </a:lnTo>
                  <a:lnTo>
                    <a:pt x="4614647" y="1399921"/>
                  </a:lnTo>
                  <a:lnTo>
                    <a:pt x="4661201" y="1381531"/>
                  </a:lnTo>
                  <a:lnTo>
                    <a:pt x="4705715" y="1364297"/>
                  </a:lnTo>
                  <a:lnTo>
                    <a:pt x="4708090" y="136339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2712" y="3222568"/>
              <a:ext cx="222049" cy="157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4373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highlight>
                  <a:srgbClr val="FFFF00"/>
                </a:highlight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 Viewpoint</a:t>
            </a:r>
            <a:r>
              <a:rPr sz="2400" i="0" spc="-95" dirty="0">
                <a:latin typeface="Arial"/>
                <a:cs typeface="Arial"/>
              </a:rPr>
              <a:t> </a:t>
            </a:r>
            <a:r>
              <a:rPr sz="2400" i="0" dirty="0">
                <a:latin typeface="Arial"/>
                <a:cs typeface="Arial"/>
              </a:rPr>
              <a:t>variation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8563" y="1024243"/>
            <a:ext cx="922655" cy="713740"/>
          </a:xfrm>
          <a:custGeom>
            <a:avLst/>
            <a:gdLst/>
            <a:ahLst/>
            <a:cxnLst/>
            <a:rect l="l" t="t" r="r" b="b"/>
            <a:pathLst>
              <a:path w="922655" h="713739">
                <a:moveTo>
                  <a:pt x="66099" y="212733"/>
                </a:moveTo>
                <a:lnTo>
                  <a:pt x="742678" y="426293"/>
                </a:lnTo>
                <a:lnTo>
                  <a:pt x="676578" y="635703"/>
                </a:lnTo>
                <a:lnTo>
                  <a:pt x="0" y="422143"/>
                </a:lnTo>
                <a:lnTo>
                  <a:pt x="66099" y="212733"/>
                </a:lnTo>
                <a:close/>
              </a:path>
              <a:path w="922655" h="713739">
                <a:moveTo>
                  <a:pt x="841018" y="713717"/>
                </a:moveTo>
                <a:lnTo>
                  <a:pt x="709628" y="530998"/>
                </a:lnTo>
                <a:lnTo>
                  <a:pt x="922108" y="456818"/>
                </a:lnTo>
                <a:lnTo>
                  <a:pt x="841018" y="713717"/>
                </a:lnTo>
                <a:close/>
              </a:path>
              <a:path w="922655" h="713739">
                <a:moveTo>
                  <a:pt x="137972" y="94171"/>
                </a:moveTo>
                <a:lnTo>
                  <a:pt x="157334" y="55638"/>
                </a:lnTo>
                <a:lnTo>
                  <a:pt x="186699" y="26134"/>
                </a:lnTo>
                <a:lnTo>
                  <a:pt x="223281" y="7105"/>
                </a:lnTo>
                <a:lnTo>
                  <a:pt x="264297" y="0"/>
                </a:lnTo>
                <a:lnTo>
                  <a:pt x="306964" y="6266"/>
                </a:lnTo>
                <a:lnTo>
                  <a:pt x="353033" y="31560"/>
                </a:lnTo>
                <a:lnTo>
                  <a:pt x="385916" y="72559"/>
                </a:lnTo>
                <a:lnTo>
                  <a:pt x="400608" y="123019"/>
                </a:lnTo>
                <a:lnTo>
                  <a:pt x="400326" y="149298"/>
                </a:lnTo>
                <a:lnTo>
                  <a:pt x="394869" y="175261"/>
                </a:lnTo>
                <a:lnTo>
                  <a:pt x="375506" y="213794"/>
                </a:lnTo>
                <a:lnTo>
                  <a:pt x="346142" y="243299"/>
                </a:lnTo>
                <a:lnTo>
                  <a:pt x="309559" y="262328"/>
                </a:lnTo>
                <a:lnTo>
                  <a:pt x="268543" y="269433"/>
                </a:lnTo>
                <a:lnTo>
                  <a:pt x="225877" y="263166"/>
                </a:lnTo>
                <a:lnTo>
                  <a:pt x="187343" y="243802"/>
                </a:lnTo>
                <a:lnTo>
                  <a:pt x="157838" y="214438"/>
                </a:lnTo>
                <a:lnTo>
                  <a:pt x="138809" y="177855"/>
                </a:lnTo>
                <a:lnTo>
                  <a:pt x="131705" y="136839"/>
                </a:lnTo>
                <a:lnTo>
                  <a:pt x="137972" y="94171"/>
                </a:lnTo>
                <a:close/>
              </a:path>
              <a:path w="922655" h="713739">
                <a:moveTo>
                  <a:pt x="490016" y="205293"/>
                </a:moveTo>
                <a:lnTo>
                  <a:pt x="509380" y="166760"/>
                </a:lnTo>
                <a:lnTo>
                  <a:pt x="538744" y="137255"/>
                </a:lnTo>
                <a:lnTo>
                  <a:pt x="575326" y="118226"/>
                </a:lnTo>
                <a:lnTo>
                  <a:pt x="616342" y="111122"/>
                </a:lnTo>
                <a:lnTo>
                  <a:pt x="659008" y="117389"/>
                </a:lnTo>
                <a:lnTo>
                  <a:pt x="705078" y="142681"/>
                </a:lnTo>
                <a:lnTo>
                  <a:pt x="737961" y="183678"/>
                </a:lnTo>
                <a:lnTo>
                  <a:pt x="752653" y="234140"/>
                </a:lnTo>
                <a:lnTo>
                  <a:pt x="752371" y="260420"/>
                </a:lnTo>
                <a:lnTo>
                  <a:pt x="746915" y="286383"/>
                </a:lnTo>
                <a:lnTo>
                  <a:pt x="727552" y="324916"/>
                </a:lnTo>
                <a:lnTo>
                  <a:pt x="698187" y="354421"/>
                </a:lnTo>
                <a:lnTo>
                  <a:pt x="661604" y="373450"/>
                </a:lnTo>
                <a:lnTo>
                  <a:pt x="620588" y="380555"/>
                </a:lnTo>
                <a:lnTo>
                  <a:pt x="577921" y="374288"/>
                </a:lnTo>
                <a:lnTo>
                  <a:pt x="539387" y="354924"/>
                </a:lnTo>
                <a:lnTo>
                  <a:pt x="509882" y="325559"/>
                </a:lnTo>
                <a:lnTo>
                  <a:pt x="490854" y="288977"/>
                </a:lnTo>
                <a:lnTo>
                  <a:pt x="483749" y="247960"/>
                </a:lnTo>
                <a:lnTo>
                  <a:pt x="490016" y="205293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44465" y="4693229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024" y="4271193"/>
            <a:ext cx="9067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Nikita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CC-BY</a:t>
            </a:r>
            <a:r>
              <a:rPr sz="600" u="sng" spc="-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7AE7D-772F-4BD7-963D-BE7CA8776F03}"/>
              </a:ext>
            </a:extLst>
          </p:cNvPr>
          <p:cNvSpPr txBox="1"/>
          <p:nvPr/>
        </p:nvSpPr>
        <p:spPr>
          <a:xfrm>
            <a:off x="482536" y="528192"/>
            <a:ext cx="144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어려운 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217F2-AFE5-43C5-9BB6-6B78AA6C89A3}"/>
              </a:ext>
            </a:extLst>
          </p:cNvPr>
          <p:cNvSpPr txBox="1"/>
          <p:nvPr/>
        </p:nvSpPr>
        <p:spPr>
          <a:xfrm>
            <a:off x="6509737" y="2653566"/>
            <a:ext cx="1944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시점을 옮길 때마다</a:t>
            </a:r>
            <a:endParaRPr lang="en-US" altLang="ko-KR" sz="1600" dirty="0"/>
          </a:p>
          <a:p>
            <a:endParaRPr lang="en-US" altLang="ko-KR" sz="800" dirty="0"/>
          </a:p>
          <a:p>
            <a:r>
              <a:rPr lang="ko-KR" altLang="en-US" sz="1600" dirty="0"/>
              <a:t>매우 많은 숫자들이</a:t>
            </a:r>
            <a:endParaRPr lang="en-US" altLang="ko-KR" sz="1600" dirty="0"/>
          </a:p>
          <a:p>
            <a:r>
              <a:rPr lang="en-US" altLang="ko-KR" sz="800" dirty="0"/>
              <a:t> </a:t>
            </a:r>
          </a:p>
          <a:p>
            <a:r>
              <a:rPr lang="ko-KR" altLang="en-US" sz="1600" dirty="0"/>
              <a:t>바뀌지만 똑같은</a:t>
            </a:r>
            <a:endParaRPr lang="en-US" altLang="ko-KR" sz="1600" dirty="0"/>
          </a:p>
          <a:p>
            <a:endParaRPr lang="en-US" altLang="ko-KR" sz="800" dirty="0"/>
          </a:p>
          <a:p>
            <a:r>
              <a:rPr lang="ko-KR" altLang="en-US" sz="1600" dirty="0"/>
              <a:t>고양이 사진이다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2573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Recall</a:t>
            </a:r>
            <a:r>
              <a:rPr sz="2800" i="0" spc="-8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CIFAR10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1342" y="1801627"/>
            <a:ext cx="258000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2565" marR="5080" indent="-19050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50,000 </a:t>
            </a:r>
            <a:r>
              <a:rPr sz="1800" spc="-5" dirty="0">
                <a:latin typeface="Arial"/>
                <a:cs typeface="Arial"/>
              </a:rPr>
              <a:t>training images  each image is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32x32x3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10,000 </a:t>
            </a:r>
            <a:r>
              <a:rPr sz="1800" spc="-5" dirty="0">
                <a:latin typeface="Arial"/>
                <a:cs typeface="Arial"/>
              </a:rPr>
              <a:t>test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892" y="707373"/>
            <a:ext cx="4726685" cy="3542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CC899-0BEE-4100-8A23-53D0E38B2CF3}"/>
              </a:ext>
            </a:extLst>
          </p:cNvPr>
          <p:cNvSpPr txBox="1"/>
          <p:nvPr/>
        </p:nvSpPr>
        <p:spPr>
          <a:xfrm>
            <a:off x="4998786" y="1276350"/>
            <a:ext cx="335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en-US" altLang="ko-KR" dirty="0"/>
              <a:t>Linear Classification</a:t>
            </a:r>
            <a:r>
              <a:rPr lang="ko-KR" altLang="en-US" dirty="0"/>
              <a:t>의 </a:t>
            </a:r>
            <a:r>
              <a:rPr lang="en-US" altLang="ko-KR" dirty="0"/>
              <a:t>data set</a:t>
            </a:r>
            <a:endParaRPr lang="ko-KR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35000"/>
            <a:ext cx="6097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Parametric Approach: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3011" y="1666846"/>
            <a:ext cx="1177412" cy="1152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8085" y="1238453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8339" y="3064087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2666" y="2001528"/>
            <a:ext cx="1062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f</a:t>
            </a:r>
            <a:r>
              <a:rPr sz="3000" dirty="0">
                <a:latin typeface="Arial"/>
                <a:cs typeface="Arial"/>
              </a:rPr>
              <a:t>(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dirty="0">
                <a:latin typeface="Arial"/>
                <a:cs typeface="Arial"/>
              </a:rPr>
              <a:t>,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19646" y="2181810"/>
            <a:ext cx="1592580" cy="123189"/>
            <a:chOff x="1819646" y="2181810"/>
            <a:chExt cx="1592580" cy="123189"/>
          </a:xfrm>
        </p:grpSpPr>
        <p:sp>
          <p:nvSpPr>
            <p:cNvPr id="8" name="object 8"/>
            <p:cNvSpPr/>
            <p:nvPr/>
          </p:nvSpPr>
          <p:spPr>
            <a:xfrm>
              <a:off x="1819646" y="2243295"/>
              <a:ext cx="1449070" cy="0"/>
            </a:xfrm>
            <a:custGeom>
              <a:avLst/>
              <a:gdLst/>
              <a:ahLst/>
              <a:cxnLst/>
              <a:rect l="l" t="t" r="r" b="b"/>
              <a:pathLst>
                <a:path w="1449070">
                  <a:moveTo>
                    <a:pt x="0" y="0"/>
                  </a:moveTo>
                  <a:lnTo>
                    <a:pt x="144854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53905" y="218181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059754" y="2570432"/>
            <a:ext cx="123189" cy="445134"/>
            <a:chOff x="4059754" y="2570432"/>
            <a:chExt cx="123189" cy="445134"/>
          </a:xfrm>
        </p:grpSpPr>
        <p:sp>
          <p:nvSpPr>
            <p:cNvPr id="11" name="object 11"/>
            <p:cNvSpPr/>
            <p:nvPr/>
          </p:nvSpPr>
          <p:spPr>
            <a:xfrm>
              <a:off x="4121241" y="2714394"/>
              <a:ext cx="0" cy="301625"/>
            </a:xfrm>
            <a:custGeom>
              <a:avLst/>
              <a:gdLst/>
              <a:ahLst/>
              <a:cxnLst/>
              <a:rect l="l" t="t" r="r" b="b"/>
              <a:pathLst>
                <a:path h="301625">
                  <a:moveTo>
                    <a:pt x="0" y="3010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59754" y="2570432"/>
              <a:ext cx="122974" cy="1582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652265" y="2181810"/>
            <a:ext cx="1212850" cy="123189"/>
            <a:chOff x="4652265" y="2181810"/>
            <a:chExt cx="1212850" cy="123189"/>
          </a:xfrm>
        </p:grpSpPr>
        <p:sp>
          <p:nvSpPr>
            <p:cNvPr id="14" name="object 14"/>
            <p:cNvSpPr/>
            <p:nvPr/>
          </p:nvSpPr>
          <p:spPr>
            <a:xfrm>
              <a:off x="4652265" y="2243295"/>
              <a:ext cx="1069340" cy="0"/>
            </a:xfrm>
            <a:custGeom>
              <a:avLst/>
              <a:gdLst/>
              <a:ahLst/>
              <a:cxnLst/>
              <a:rect l="l" t="t" r="r" b="b"/>
              <a:pathLst>
                <a:path w="1069339">
                  <a:moveTo>
                    <a:pt x="0" y="0"/>
                  </a:moveTo>
                  <a:lnTo>
                    <a:pt x="106874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06725" y="218181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49314" y="1883552"/>
            <a:ext cx="25146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7149" y="2889552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Array of </a:t>
            </a:r>
            <a:r>
              <a:rPr sz="1800" b="1" spc="-5" dirty="0">
                <a:latin typeface="Arial"/>
                <a:cs typeface="Arial"/>
              </a:rPr>
              <a:t>32x32x3 </a:t>
            </a:r>
            <a:r>
              <a:rPr sz="1800" spc="-5" dirty="0">
                <a:latin typeface="Arial"/>
                <a:cs typeface="Arial"/>
              </a:rPr>
              <a:t>numbers  </a:t>
            </a:r>
            <a:r>
              <a:rPr sz="1800" dirty="0">
                <a:latin typeface="Arial"/>
                <a:cs typeface="Arial"/>
              </a:rPr>
              <a:t>(3072 </a:t>
            </a:r>
            <a:r>
              <a:rPr sz="1800" spc="-5" dirty="0">
                <a:latin typeface="Arial"/>
                <a:cs typeface="Arial"/>
              </a:rPr>
              <a:t>numbers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42022" y="929060"/>
            <a:ext cx="2418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f(x,W) </a:t>
            </a:r>
            <a:r>
              <a:rPr sz="3600" i="0" dirty="0">
                <a:latin typeface="Arial"/>
                <a:cs typeface="Arial"/>
              </a:rPr>
              <a:t>=</a:t>
            </a:r>
            <a:r>
              <a:rPr sz="3600" i="0" spc="-100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Wx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011" y="1666846"/>
            <a:ext cx="1177412" cy="1152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085" y="1238453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8339" y="3064087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19646" y="2181810"/>
            <a:ext cx="1592580" cy="123189"/>
            <a:chOff x="1819646" y="2181810"/>
            <a:chExt cx="1592580" cy="123189"/>
          </a:xfrm>
        </p:grpSpPr>
        <p:sp>
          <p:nvSpPr>
            <p:cNvPr id="6" name="object 6"/>
            <p:cNvSpPr/>
            <p:nvPr/>
          </p:nvSpPr>
          <p:spPr>
            <a:xfrm>
              <a:off x="1819646" y="2243295"/>
              <a:ext cx="1449070" cy="0"/>
            </a:xfrm>
            <a:custGeom>
              <a:avLst/>
              <a:gdLst/>
              <a:ahLst/>
              <a:cxnLst/>
              <a:rect l="l" t="t" r="r" b="b"/>
              <a:pathLst>
                <a:path w="1449070">
                  <a:moveTo>
                    <a:pt x="0" y="0"/>
                  </a:moveTo>
                  <a:lnTo>
                    <a:pt x="144854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53905" y="218181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059754" y="2570432"/>
            <a:ext cx="123189" cy="445134"/>
            <a:chOff x="4059754" y="2570432"/>
            <a:chExt cx="123189" cy="445134"/>
          </a:xfrm>
        </p:grpSpPr>
        <p:sp>
          <p:nvSpPr>
            <p:cNvPr id="9" name="object 9"/>
            <p:cNvSpPr/>
            <p:nvPr/>
          </p:nvSpPr>
          <p:spPr>
            <a:xfrm>
              <a:off x="4121241" y="2714394"/>
              <a:ext cx="0" cy="301625"/>
            </a:xfrm>
            <a:custGeom>
              <a:avLst/>
              <a:gdLst/>
              <a:ahLst/>
              <a:cxnLst/>
              <a:rect l="l" t="t" r="r" b="b"/>
              <a:pathLst>
                <a:path h="301625">
                  <a:moveTo>
                    <a:pt x="0" y="3010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9754" y="2570432"/>
              <a:ext cx="122974" cy="1582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652265" y="2181810"/>
            <a:ext cx="1212850" cy="123189"/>
            <a:chOff x="4652265" y="2181810"/>
            <a:chExt cx="1212850" cy="123189"/>
          </a:xfrm>
        </p:grpSpPr>
        <p:sp>
          <p:nvSpPr>
            <p:cNvPr id="12" name="object 12"/>
            <p:cNvSpPr/>
            <p:nvPr/>
          </p:nvSpPr>
          <p:spPr>
            <a:xfrm>
              <a:off x="4652265" y="2243295"/>
              <a:ext cx="1069340" cy="0"/>
            </a:xfrm>
            <a:custGeom>
              <a:avLst/>
              <a:gdLst/>
              <a:ahLst/>
              <a:cxnLst/>
              <a:rect l="l" t="t" r="r" b="b"/>
              <a:pathLst>
                <a:path w="1069339">
                  <a:moveTo>
                    <a:pt x="0" y="0"/>
                  </a:moveTo>
                  <a:lnTo>
                    <a:pt x="106874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06725" y="218181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9314" y="1883552"/>
            <a:ext cx="25146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149" y="2889552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Array of </a:t>
            </a:r>
            <a:r>
              <a:rPr sz="1800" b="1" spc="-5" dirty="0">
                <a:latin typeface="Arial"/>
                <a:cs typeface="Arial"/>
              </a:rPr>
              <a:t>32x32x3 </a:t>
            </a:r>
            <a:r>
              <a:rPr sz="1800" spc="-5" dirty="0">
                <a:latin typeface="Arial"/>
                <a:cs typeface="Arial"/>
              </a:rPr>
              <a:t>numbers  </a:t>
            </a:r>
            <a:r>
              <a:rPr sz="1800" dirty="0">
                <a:latin typeface="Arial"/>
                <a:cs typeface="Arial"/>
              </a:rPr>
              <a:t>(3072 </a:t>
            </a:r>
            <a:r>
              <a:rPr sz="1800" spc="-5" dirty="0">
                <a:latin typeface="Arial"/>
                <a:cs typeface="Arial"/>
              </a:rPr>
              <a:t>numbers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8544" y="929060"/>
            <a:ext cx="2541905" cy="645795"/>
          </a:xfrm>
          <a:prstGeom prst="rect">
            <a:avLst/>
          </a:prstGeom>
          <a:ln w="28574">
            <a:solidFill>
              <a:srgbClr val="38751C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f(x,W)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Wx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45814" y="1132897"/>
            <a:ext cx="223520" cy="310515"/>
          </a:xfrm>
          <a:custGeom>
            <a:avLst/>
            <a:gdLst/>
            <a:ahLst/>
            <a:cxnLst/>
            <a:rect l="l" t="t" r="r" b="b"/>
            <a:pathLst>
              <a:path w="223520" h="310515">
                <a:moveTo>
                  <a:pt x="0" y="0"/>
                </a:moveTo>
                <a:lnTo>
                  <a:pt x="223199" y="0"/>
                </a:lnTo>
                <a:lnTo>
                  <a:pt x="223199" y="310199"/>
                </a:lnTo>
                <a:lnTo>
                  <a:pt x="0" y="310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13494" y="1516971"/>
            <a:ext cx="2240915" cy="96774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10x</a:t>
            </a: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1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10x3072</a:t>
            </a:r>
            <a:endParaRPr sz="2400">
              <a:latin typeface="Arial"/>
              <a:cs typeface="Arial"/>
            </a:endParaRPr>
          </a:p>
          <a:p>
            <a:pPr marL="411480">
              <a:lnSpc>
                <a:spcPct val="100000"/>
              </a:lnSpc>
              <a:spcBef>
                <a:spcPts val="520"/>
              </a:spcBef>
            </a:pPr>
            <a:r>
              <a:rPr sz="3000" spc="-5" dirty="0">
                <a:latin typeface="Arial"/>
                <a:cs typeface="Arial"/>
              </a:rPr>
              <a:t>f(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spc="-5" dirty="0">
                <a:latin typeface="Arial"/>
                <a:cs typeface="Arial"/>
              </a:rPr>
              <a:t>,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spc="-5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45740" y="1013222"/>
            <a:ext cx="483234" cy="457834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4724" y="59811"/>
            <a:ext cx="6097270" cy="95758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spc="-10" dirty="0">
                <a:latin typeface="Arial"/>
                <a:cs typeface="Arial"/>
              </a:rPr>
              <a:t>Parametric Approach: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  <a:p>
            <a:pPr marL="4465320">
              <a:lnSpc>
                <a:spcPct val="100000"/>
              </a:lnSpc>
              <a:spcBef>
                <a:spcPts val="509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3072x1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011" y="1666846"/>
            <a:ext cx="1177412" cy="1152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085" y="1238453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8339" y="3064087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19646" y="2181810"/>
            <a:ext cx="1592580" cy="123189"/>
            <a:chOff x="1819646" y="2181810"/>
            <a:chExt cx="1592580" cy="123189"/>
          </a:xfrm>
        </p:grpSpPr>
        <p:sp>
          <p:nvSpPr>
            <p:cNvPr id="6" name="object 6"/>
            <p:cNvSpPr/>
            <p:nvPr/>
          </p:nvSpPr>
          <p:spPr>
            <a:xfrm>
              <a:off x="1819646" y="2243295"/>
              <a:ext cx="1449070" cy="0"/>
            </a:xfrm>
            <a:custGeom>
              <a:avLst/>
              <a:gdLst/>
              <a:ahLst/>
              <a:cxnLst/>
              <a:rect l="l" t="t" r="r" b="b"/>
              <a:pathLst>
                <a:path w="1449070">
                  <a:moveTo>
                    <a:pt x="0" y="0"/>
                  </a:moveTo>
                  <a:lnTo>
                    <a:pt x="144854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53905" y="218181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059754" y="2570432"/>
            <a:ext cx="123189" cy="445134"/>
            <a:chOff x="4059754" y="2570432"/>
            <a:chExt cx="123189" cy="445134"/>
          </a:xfrm>
        </p:grpSpPr>
        <p:sp>
          <p:nvSpPr>
            <p:cNvPr id="9" name="object 9"/>
            <p:cNvSpPr/>
            <p:nvPr/>
          </p:nvSpPr>
          <p:spPr>
            <a:xfrm>
              <a:off x="4121241" y="2714394"/>
              <a:ext cx="0" cy="301625"/>
            </a:xfrm>
            <a:custGeom>
              <a:avLst/>
              <a:gdLst/>
              <a:ahLst/>
              <a:cxnLst/>
              <a:rect l="l" t="t" r="r" b="b"/>
              <a:pathLst>
                <a:path h="301625">
                  <a:moveTo>
                    <a:pt x="0" y="3010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9754" y="2570432"/>
              <a:ext cx="122974" cy="1582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652265" y="2181810"/>
            <a:ext cx="1212850" cy="123189"/>
            <a:chOff x="4652265" y="2181810"/>
            <a:chExt cx="1212850" cy="123189"/>
          </a:xfrm>
        </p:grpSpPr>
        <p:sp>
          <p:nvSpPr>
            <p:cNvPr id="12" name="object 12"/>
            <p:cNvSpPr/>
            <p:nvPr/>
          </p:nvSpPr>
          <p:spPr>
            <a:xfrm>
              <a:off x="4652265" y="2243295"/>
              <a:ext cx="1069340" cy="0"/>
            </a:xfrm>
            <a:custGeom>
              <a:avLst/>
              <a:gdLst/>
              <a:ahLst/>
              <a:cxnLst/>
              <a:rect l="l" t="t" r="r" b="b"/>
              <a:pathLst>
                <a:path w="1069339">
                  <a:moveTo>
                    <a:pt x="0" y="0"/>
                  </a:moveTo>
                  <a:lnTo>
                    <a:pt x="1068747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06725" y="218181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9314" y="1883552"/>
            <a:ext cx="25146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-5" dirty="0">
                <a:latin typeface="Arial"/>
                <a:cs typeface="Arial"/>
              </a:rPr>
              <a:t>10 </a:t>
            </a:r>
            <a:r>
              <a:rPr sz="2400" spc="-5" dirty="0">
                <a:latin typeface="Arial"/>
                <a:cs typeface="Arial"/>
              </a:rPr>
              <a:t>numbers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giving 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149" y="2889552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Array of </a:t>
            </a:r>
            <a:r>
              <a:rPr sz="1800" b="1" spc="-5" dirty="0">
                <a:latin typeface="Arial"/>
                <a:cs typeface="Arial"/>
              </a:rPr>
              <a:t>32x32x3 </a:t>
            </a:r>
            <a:r>
              <a:rPr sz="1800" spc="-5" dirty="0">
                <a:latin typeface="Arial"/>
                <a:cs typeface="Arial"/>
              </a:rPr>
              <a:t>numbers  </a:t>
            </a:r>
            <a:r>
              <a:rPr sz="1800" dirty="0">
                <a:latin typeface="Arial"/>
                <a:cs typeface="Arial"/>
              </a:rPr>
              <a:t>(3072 </a:t>
            </a:r>
            <a:r>
              <a:rPr sz="1800" spc="-5" dirty="0">
                <a:latin typeface="Arial"/>
                <a:cs typeface="Arial"/>
              </a:rPr>
              <a:t>numbers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8544" y="929060"/>
            <a:ext cx="3314700" cy="645795"/>
          </a:xfrm>
          <a:prstGeom prst="rect">
            <a:avLst/>
          </a:prstGeom>
          <a:ln w="28574">
            <a:solidFill>
              <a:srgbClr val="38751C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f(x,W) </a:t>
            </a:r>
            <a:r>
              <a:rPr sz="3600" dirty="0">
                <a:latin typeface="Arial"/>
                <a:cs typeface="Arial"/>
              </a:rPr>
              <a:t>= </a:t>
            </a:r>
            <a:r>
              <a:rPr sz="3600" spc="-5" dirty="0">
                <a:latin typeface="Arial"/>
                <a:cs typeface="Arial"/>
              </a:rPr>
              <a:t>Wx </a:t>
            </a:r>
            <a:r>
              <a:rPr sz="3600" dirty="0">
                <a:latin typeface="Arial"/>
                <a:cs typeface="Arial"/>
              </a:rPr>
              <a:t>+</a:t>
            </a:r>
            <a:r>
              <a:rPr sz="3600" spc="-1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45814" y="1132897"/>
            <a:ext cx="223520" cy="310515"/>
          </a:xfrm>
          <a:custGeom>
            <a:avLst/>
            <a:gdLst/>
            <a:ahLst/>
            <a:cxnLst/>
            <a:rect l="l" t="t" r="r" b="b"/>
            <a:pathLst>
              <a:path w="223520" h="310515">
                <a:moveTo>
                  <a:pt x="0" y="0"/>
                </a:moveTo>
                <a:lnTo>
                  <a:pt x="223199" y="0"/>
                </a:lnTo>
                <a:lnTo>
                  <a:pt x="223199" y="310199"/>
                </a:lnTo>
                <a:lnTo>
                  <a:pt x="0" y="310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4724" y="59811"/>
            <a:ext cx="6097270" cy="95758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spc="-10" dirty="0">
                <a:latin typeface="Arial"/>
                <a:cs typeface="Arial"/>
              </a:rPr>
              <a:t>Parametric Approach: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  <a:p>
            <a:pPr marL="4465320">
              <a:lnSpc>
                <a:spcPct val="100000"/>
              </a:lnSpc>
              <a:spcBef>
                <a:spcPts val="509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3072x1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13494" y="1516971"/>
            <a:ext cx="2240915" cy="96774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10x</a:t>
            </a:r>
            <a:r>
              <a:rPr sz="2400" b="1" dirty="0">
                <a:solidFill>
                  <a:srgbClr val="38751C"/>
                </a:solidFill>
                <a:latin typeface="Arial"/>
                <a:cs typeface="Arial"/>
              </a:rPr>
              <a:t>1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10x3072</a:t>
            </a:r>
            <a:endParaRPr sz="2400">
              <a:latin typeface="Arial"/>
              <a:cs typeface="Arial"/>
            </a:endParaRPr>
          </a:p>
          <a:p>
            <a:pPr marL="411480">
              <a:lnSpc>
                <a:spcPct val="100000"/>
              </a:lnSpc>
              <a:spcBef>
                <a:spcPts val="520"/>
              </a:spcBef>
            </a:pPr>
            <a:r>
              <a:rPr sz="3000" spc="-5" dirty="0">
                <a:latin typeface="Arial"/>
                <a:cs typeface="Arial"/>
              </a:rPr>
              <a:t>f(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spc="-5" dirty="0">
                <a:latin typeface="Arial"/>
                <a:cs typeface="Arial"/>
              </a:rPr>
              <a:t>,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spc="-5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45740" y="1013222"/>
            <a:ext cx="483234" cy="457834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76913" y="1014522"/>
            <a:ext cx="483234" cy="457834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76559" y="1098179"/>
            <a:ext cx="703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900FF"/>
                </a:solidFill>
                <a:latin typeface="Arial"/>
                <a:cs typeface="Arial"/>
              </a:rPr>
              <a:t>10x1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CF645C-9F8F-49F6-A456-2BB6455A187D}"/>
              </a:ext>
            </a:extLst>
          </p:cNvPr>
          <p:cNvSpPr txBox="1"/>
          <p:nvPr/>
        </p:nvSpPr>
        <p:spPr>
          <a:xfrm>
            <a:off x="5178884" y="2658790"/>
            <a:ext cx="3431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○ </a:t>
            </a:r>
            <a:r>
              <a:rPr lang="en-US" altLang="ko-KR" sz="1200" dirty="0"/>
              <a:t>bias</a:t>
            </a: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Train</a:t>
            </a:r>
            <a:r>
              <a:rPr lang="ko-KR" altLang="en-US" sz="1200" dirty="0"/>
              <a:t>과 직접 상호작용 하지 않는 대신에 </a:t>
            </a:r>
            <a:r>
              <a:rPr lang="en-US" altLang="ko-KR" sz="1200" dirty="0"/>
              <a:t>, </a:t>
            </a:r>
            <a:r>
              <a:rPr lang="ko-KR" altLang="en-US" sz="1200" dirty="0"/>
              <a:t>특정 </a:t>
            </a:r>
            <a:r>
              <a:rPr lang="en-US" altLang="ko-KR" sz="1200" dirty="0"/>
              <a:t>class</a:t>
            </a:r>
            <a:r>
              <a:rPr lang="ko-KR" altLang="en-US" sz="1200" dirty="0"/>
              <a:t>에 대해 다른 클래스들과는 독립적인 </a:t>
            </a:r>
            <a:endParaRPr lang="en-US" altLang="ko-KR" sz="1200" dirty="0"/>
          </a:p>
          <a:p>
            <a:r>
              <a:rPr lang="en-US" altLang="ko-KR" sz="1200" dirty="0"/>
              <a:t>    ‘</a:t>
            </a:r>
            <a:r>
              <a:rPr lang="ko-KR" altLang="en-US" sz="1200" dirty="0"/>
              <a:t>선호도</a:t>
            </a:r>
            <a:r>
              <a:rPr lang="en-US" altLang="ko-KR" sz="1200" dirty="0"/>
              <a:t>’</a:t>
            </a:r>
            <a:r>
              <a:rPr lang="ko-KR" altLang="en-US" sz="1200" dirty="0"/>
              <a:t> 를 제공한다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e.g. dataset</a:t>
            </a:r>
            <a:r>
              <a:rPr lang="ko-KR" altLang="en-US" sz="1200" dirty="0"/>
              <a:t>에 </a:t>
            </a:r>
            <a:r>
              <a:rPr lang="en-US" altLang="ko-KR" sz="1200" dirty="0"/>
              <a:t>cat</a:t>
            </a:r>
            <a:r>
              <a:rPr lang="ko-KR" altLang="en-US" sz="1200" dirty="0"/>
              <a:t>이 </a:t>
            </a:r>
            <a:r>
              <a:rPr lang="en-US" altLang="ko-KR" sz="1200" dirty="0"/>
              <a:t>dog</a:t>
            </a:r>
            <a:r>
              <a:rPr lang="ko-KR" altLang="en-US" sz="1200" dirty="0"/>
              <a:t>보다 많을 때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bias</a:t>
            </a:r>
            <a:r>
              <a:rPr lang="ko-KR" altLang="en-US" sz="1200" dirty="0"/>
              <a:t>는 </a:t>
            </a:r>
            <a:r>
              <a:rPr lang="en-US" altLang="ko-KR" sz="1200" dirty="0"/>
              <a:t>cat</a:t>
            </a:r>
            <a:r>
              <a:rPr lang="ko-KR" altLang="en-US" sz="1200" dirty="0"/>
              <a:t>일 때 커지면서 과대적합을 방지합니다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99" y="107332"/>
            <a:ext cx="8886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5" dirty="0">
                <a:latin typeface="Arial"/>
                <a:cs typeface="Arial"/>
              </a:rPr>
              <a:t>Example with an image with </a:t>
            </a:r>
            <a:r>
              <a:rPr sz="2400" i="0" dirty="0">
                <a:latin typeface="Arial"/>
                <a:cs typeface="Arial"/>
              </a:rPr>
              <a:t>4 </a:t>
            </a:r>
            <a:r>
              <a:rPr sz="2400" i="0" spc="-5" dirty="0">
                <a:latin typeface="Arial"/>
                <a:cs typeface="Arial"/>
              </a:rPr>
              <a:t>pixels, and </a:t>
            </a:r>
            <a:r>
              <a:rPr sz="2400" i="0" dirty="0">
                <a:latin typeface="Arial"/>
                <a:cs typeface="Arial"/>
              </a:rPr>
              <a:t>3 classes</a:t>
            </a:r>
            <a:r>
              <a:rPr sz="2400" i="0" spc="-25" dirty="0">
                <a:latin typeface="Arial"/>
                <a:cs typeface="Arial"/>
              </a:rPr>
              <a:t> </a:t>
            </a:r>
            <a:r>
              <a:rPr sz="2400" i="0" dirty="0">
                <a:latin typeface="Arial"/>
                <a:cs typeface="Arial"/>
              </a:rPr>
              <a:t>(</a:t>
            </a:r>
            <a:r>
              <a:rPr sz="2400" i="0" dirty="0">
                <a:solidFill>
                  <a:srgbClr val="B35E05"/>
                </a:solidFill>
                <a:latin typeface="Arial"/>
                <a:cs typeface="Arial"/>
              </a:rPr>
              <a:t>cat</a:t>
            </a:r>
            <a:r>
              <a:rPr sz="2400" i="0" dirty="0">
                <a:latin typeface="Arial"/>
                <a:cs typeface="Arial"/>
              </a:rPr>
              <a:t>/</a:t>
            </a:r>
            <a:r>
              <a:rPr sz="2400" i="0" dirty="0">
                <a:solidFill>
                  <a:srgbClr val="341C75"/>
                </a:solidFill>
                <a:latin typeface="Arial"/>
                <a:cs typeface="Arial"/>
              </a:rPr>
              <a:t>dog</a:t>
            </a:r>
            <a:r>
              <a:rPr sz="2400" i="0" dirty="0">
                <a:latin typeface="Arial"/>
                <a:cs typeface="Arial"/>
              </a:rPr>
              <a:t>/</a:t>
            </a:r>
            <a:r>
              <a:rPr sz="2400" i="0" dirty="0">
                <a:solidFill>
                  <a:srgbClr val="38751C"/>
                </a:solidFill>
                <a:latin typeface="Arial"/>
                <a:cs typeface="Arial"/>
              </a:rPr>
              <a:t>ship</a:t>
            </a:r>
            <a:r>
              <a:rPr sz="2400" i="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46983" y="1799858"/>
          <a:ext cx="2473959" cy="1760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960180" y="3563282"/>
            <a:ext cx="45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W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299" y="3304006"/>
            <a:ext cx="953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44628" y="1506447"/>
          <a:ext cx="618490" cy="234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7912" y="1975183"/>
          <a:ext cx="1236980" cy="11736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135515" y="1168060"/>
            <a:ext cx="4873625" cy="2070100"/>
            <a:chOff x="135515" y="1168060"/>
            <a:chExt cx="4873625" cy="2070100"/>
          </a:xfrm>
        </p:grpSpPr>
        <p:sp>
          <p:nvSpPr>
            <p:cNvPr id="9" name="object 9"/>
            <p:cNvSpPr/>
            <p:nvPr/>
          </p:nvSpPr>
          <p:spPr>
            <a:xfrm>
              <a:off x="135515" y="1895446"/>
              <a:ext cx="1371196" cy="13426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1113" y="1182347"/>
              <a:ext cx="4126229" cy="713105"/>
            </a:xfrm>
            <a:custGeom>
              <a:avLst/>
              <a:gdLst/>
              <a:ahLst/>
              <a:cxnLst/>
              <a:rect l="l" t="t" r="r" b="b"/>
              <a:pathLst>
                <a:path w="4126229" h="713105">
                  <a:moveTo>
                    <a:pt x="0" y="713098"/>
                  </a:moveTo>
                  <a:lnTo>
                    <a:pt x="0" y="0"/>
                  </a:lnTo>
                  <a:lnTo>
                    <a:pt x="2294705" y="0"/>
                  </a:lnTo>
                </a:path>
                <a:path w="4126229" h="713105">
                  <a:moveTo>
                    <a:pt x="2269305" y="99"/>
                  </a:moveTo>
                  <a:lnTo>
                    <a:pt x="4126101" y="99"/>
                  </a:lnTo>
                  <a:lnTo>
                    <a:pt x="4126101" y="15972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5852" y="1324262"/>
              <a:ext cx="122699" cy="1614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98141" y="854761"/>
            <a:ext cx="2047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Stretch pixels into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683975" y="1799871"/>
          <a:ext cx="618490" cy="17604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3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11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3.2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48"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-1.2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5332089" y="2422809"/>
            <a:ext cx="134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3600" dirty="0">
                <a:latin typeface="Arial"/>
                <a:cs typeface="Arial"/>
              </a:rPr>
              <a:t>+	=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832498" y="1799871"/>
          <a:ext cx="840105" cy="17604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3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-96.8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1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437.9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48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61.95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7805585" y="1960339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Cat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05585" y="2575301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Dog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05585" y="3151924"/>
            <a:ext cx="98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Ship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F8D96F-7380-4985-954D-E46C9F6229D9}"/>
              </a:ext>
            </a:extLst>
          </p:cNvPr>
          <p:cNvSpPr txBox="1"/>
          <p:nvPr/>
        </p:nvSpPr>
        <p:spPr>
          <a:xfrm>
            <a:off x="472066" y="3660206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(2x2)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8A938B-2043-4969-8DC7-55C76EE1515F}"/>
              </a:ext>
            </a:extLst>
          </p:cNvPr>
          <p:cNvSpPr txBox="1"/>
          <p:nvPr/>
        </p:nvSpPr>
        <p:spPr>
          <a:xfrm>
            <a:off x="4600618" y="3936296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(4x1)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80E7D-0287-406B-8027-066C5CDE1061}"/>
              </a:ext>
            </a:extLst>
          </p:cNvPr>
          <p:cNvSpPr txBox="1"/>
          <p:nvPr/>
        </p:nvSpPr>
        <p:spPr>
          <a:xfrm>
            <a:off x="5702788" y="3936296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(3x1)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1CFDD-A9E8-4BAF-910B-71D4030DF068}"/>
              </a:ext>
            </a:extLst>
          </p:cNvPr>
          <p:cNvSpPr txBox="1"/>
          <p:nvPr/>
        </p:nvSpPr>
        <p:spPr>
          <a:xfrm>
            <a:off x="6947750" y="3936296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(3x1)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EE10DD-E03D-4D4C-B3FD-5533A1F34E85}"/>
              </a:ext>
            </a:extLst>
          </p:cNvPr>
          <p:cNvSpPr txBox="1"/>
          <p:nvPr/>
        </p:nvSpPr>
        <p:spPr>
          <a:xfrm>
            <a:off x="3358865" y="3735244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(3x4)</a:t>
            </a:r>
            <a:endParaRPr lang="ko-KR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35000"/>
            <a:ext cx="4759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Interpreting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63918" y="1969353"/>
            <a:ext cx="4166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sng" spc="-10" dirty="0">
                <a:latin typeface="Arial"/>
                <a:cs typeface="Arial"/>
              </a:rPr>
              <a:t>What </a:t>
            </a:r>
            <a:r>
              <a:rPr sz="3000" u="sng" spc="-5" dirty="0">
                <a:latin typeface="Arial"/>
                <a:cs typeface="Arial"/>
              </a:rPr>
              <a:t>is this thing</a:t>
            </a:r>
            <a:r>
              <a:rPr sz="3000" u="sng" spc="-90" dirty="0">
                <a:latin typeface="Arial"/>
                <a:cs typeface="Arial"/>
              </a:rPr>
              <a:t> </a:t>
            </a:r>
            <a:r>
              <a:rPr sz="3000" u="sng" spc="-5" dirty="0">
                <a:latin typeface="Arial"/>
                <a:cs typeface="Arial"/>
              </a:rPr>
              <a:t>doing?</a:t>
            </a:r>
            <a:endParaRPr sz="3000" u="sng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f(x,W) </a:t>
            </a:r>
            <a:r>
              <a:rPr dirty="0"/>
              <a:t>= </a:t>
            </a:r>
            <a:r>
              <a:rPr spc="-5" dirty="0"/>
              <a:t>Wx </a:t>
            </a:r>
            <a:r>
              <a:rPr dirty="0"/>
              <a:t>+</a:t>
            </a:r>
            <a:r>
              <a:rPr spc="-125" dirty="0"/>
              <a:t> </a:t>
            </a:r>
            <a:r>
              <a:rPr dirty="0"/>
              <a:t>b</a:t>
            </a:r>
          </a:p>
        </p:txBody>
      </p:sp>
      <p:sp>
        <p:nvSpPr>
          <p:cNvPr id="5" name="object 5"/>
          <p:cNvSpPr/>
          <p:nvPr/>
        </p:nvSpPr>
        <p:spPr>
          <a:xfrm>
            <a:off x="284847" y="648898"/>
            <a:ext cx="3634692" cy="272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2525-4631-46A5-BD2D-D1204AE1C6E8}"/>
              </a:ext>
            </a:extLst>
          </p:cNvPr>
          <p:cNvSpPr txBox="1"/>
          <p:nvPr/>
        </p:nvSpPr>
        <p:spPr>
          <a:xfrm>
            <a:off x="4189646" y="2828396"/>
            <a:ext cx="444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다음 페이지에서 </a:t>
            </a:r>
            <a:r>
              <a:rPr lang="en-US" altLang="ko-KR" dirty="0"/>
              <a:t>Linear Classifier</a:t>
            </a:r>
            <a:r>
              <a:rPr lang="ko-KR" altLang="en-US" dirty="0"/>
              <a:t>가 </a:t>
            </a:r>
            <a:r>
              <a:rPr lang="en-US" altLang="ko-KR" dirty="0"/>
              <a:t>data</a:t>
            </a:r>
            <a:r>
              <a:rPr lang="ko-KR" altLang="en-US" dirty="0"/>
              <a:t>를 이해하기 위해 어떤 것을 하는지 직관적으로 확인해 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35000"/>
            <a:ext cx="4759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Interpreting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Linear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4803" y="1200150"/>
            <a:ext cx="8734394" cy="92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6E0A1-B7D1-48F8-9578-8827B98D5B22}"/>
              </a:ext>
            </a:extLst>
          </p:cNvPr>
          <p:cNvSpPr txBox="1"/>
          <p:nvPr/>
        </p:nvSpPr>
        <p:spPr>
          <a:xfrm>
            <a:off x="5394009" y="232087"/>
            <a:ext cx="302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" dirty="0"/>
              <a:t>○ </a:t>
            </a:r>
            <a:r>
              <a:rPr lang="pl-PL" altLang="ko-KR" sz="1600" spc="-10" dirty="0"/>
              <a:t>f(x,W) </a:t>
            </a:r>
            <a:r>
              <a:rPr lang="pl-PL" altLang="ko-KR" sz="1600" dirty="0"/>
              <a:t>= </a:t>
            </a:r>
            <a:r>
              <a:rPr lang="pl-PL" altLang="ko-KR" sz="1600" spc="-5" dirty="0"/>
              <a:t>Wx </a:t>
            </a:r>
            <a:r>
              <a:rPr lang="pl-PL" altLang="ko-KR" sz="1600" dirty="0"/>
              <a:t>+</a:t>
            </a:r>
            <a:r>
              <a:rPr lang="pl-PL" altLang="ko-KR" sz="1600" spc="-125" dirty="0"/>
              <a:t> </a:t>
            </a:r>
            <a:r>
              <a:rPr lang="pl-PL" altLang="ko-KR" sz="1600" dirty="0"/>
              <a:t>b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BDA4BC-F292-44B1-AE00-D136C4E69209}"/>
              </a:ext>
            </a:extLst>
          </p:cNvPr>
          <p:cNvSpPr/>
          <p:nvPr/>
        </p:nvSpPr>
        <p:spPr>
          <a:xfrm>
            <a:off x="6310937" y="1205484"/>
            <a:ext cx="939556" cy="923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B5F0B2-C24B-4114-B912-BD554CA01D85}"/>
              </a:ext>
            </a:extLst>
          </p:cNvPr>
          <p:cNvSpPr txBox="1"/>
          <p:nvPr/>
        </p:nvSpPr>
        <p:spPr>
          <a:xfrm>
            <a:off x="2870444" y="229224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Classifier</a:t>
            </a:r>
            <a:r>
              <a:rPr lang="ko-KR" altLang="en-US" dirty="0"/>
              <a:t>로 학습된 </a:t>
            </a:r>
            <a:r>
              <a:rPr lang="en-US" altLang="ko-KR" dirty="0"/>
              <a:t>weight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91C64-7D9C-4D61-B40C-28C109DD4404}"/>
              </a:ext>
            </a:extLst>
          </p:cNvPr>
          <p:cNvSpPr txBox="1"/>
          <p:nvPr/>
        </p:nvSpPr>
        <p:spPr>
          <a:xfrm>
            <a:off x="2514600" y="3002311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○ </a:t>
            </a:r>
            <a:r>
              <a:rPr lang="en-US" altLang="ko-KR" sz="1200" dirty="0"/>
              <a:t>horse</a:t>
            </a:r>
            <a:r>
              <a:rPr lang="ko-KR" altLang="en-US" sz="1200" dirty="0"/>
              <a:t>를 보면 양쪽으로 말의 얼굴이 있는 것을 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→ </a:t>
            </a:r>
            <a:r>
              <a:rPr lang="en-US" altLang="ko-KR" sz="1200" dirty="0"/>
              <a:t>layer</a:t>
            </a:r>
            <a:r>
              <a:rPr lang="ko-KR" altLang="en-US" sz="1200" dirty="0"/>
              <a:t>가 깊어질 수 록 정확도가 올라갈 수 있는 이유는 </a:t>
            </a:r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en-US" altLang="ko-KR" sz="1200" dirty="0"/>
              <a:t>category</a:t>
            </a:r>
            <a:r>
              <a:rPr lang="ko-KR" altLang="en-US" sz="1200" dirty="0"/>
              <a:t>에 </a:t>
            </a:r>
            <a:r>
              <a:rPr lang="en-US" altLang="ko-KR" sz="1200" dirty="0"/>
              <a:t>single template</a:t>
            </a:r>
            <a:r>
              <a:rPr lang="ko-KR" altLang="en-US" sz="1200" dirty="0"/>
              <a:t>에 대한 제약이 없기 때문이다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4759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latin typeface="Arial"/>
                <a:cs typeface="Arial"/>
              </a:rPr>
              <a:t>Interpreting </a:t>
            </a:r>
            <a:r>
              <a:rPr sz="2800" i="0" dirty="0">
                <a:latin typeface="Arial"/>
                <a:cs typeface="Arial"/>
              </a:rPr>
              <a:t>a </a:t>
            </a:r>
            <a:r>
              <a:rPr sz="2800" i="0" spc="-5" dirty="0">
                <a:latin typeface="Arial"/>
                <a:cs typeface="Arial"/>
              </a:rPr>
              <a:t>Linear</a:t>
            </a:r>
            <a:r>
              <a:rPr sz="2800" i="0" spc="-100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074" y="648898"/>
            <a:ext cx="5041900" cy="3625215"/>
            <a:chOff x="27074" y="648898"/>
            <a:chExt cx="5041900" cy="3625215"/>
          </a:xfrm>
        </p:grpSpPr>
        <p:sp>
          <p:nvSpPr>
            <p:cNvPr id="4" name="object 4"/>
            <p:cNvSpPr/>
            <p:nvPr/>
          </p:nvSpPr>
          <p:spPr>
            <a:xfrm>
              <a:off x="987073" y="803398"/>
              <a:ext cx="4081566" cy="29946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74" y="2715219"/>
              <a:ext cx="1969896" cy="15583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52668" y="3474993"/>
              <a:ext cx="840823" cy="798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93491" y="648898"/>
              <a:ext cx="775148" cy="798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7673" y="888123"/>
              <a:ext cx="801975" cy="798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82887" y="957960"/>
            <a:ext cx="3191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f(x,W) </a:t>
            </a:r>
            <a:r>
              <a:rPr sz="3600" dirty="0">
                <a:latin typeface="Arial"/>
                <a:cs typeface="Arial"/>
              </a:rPr>
              <a:t>= </a:t>
            </a:r>
            <a:r>
              <a:rPr sz="3600" spc="-5" dirty="0">
                <a:latin typeface="Arial"/>
                <a:cs typeface="Arial"/>
              </a:rPr>
              <a:t>Wx </a:t>
            </a:r>
            <a:r>
              <a:rPr sz="3600" dirty="0">
                <a:latin typeface="Arial"/>
                <a:cs typeface="Arial"/>
              </a:rPr>
              <a:t>+</a:t>
            </a:r>
            <a:r>
              <a:rPr sz="3600" spc="-1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2562" y="1812671"/>
            <a:ext cx="1177422" cy="11528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94887" y="3107626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Array of </a:t>
            </a:r>
            <a:r>
              <a:rPr sz="1800" b="1" spc="-5" dirty="0">
                <a:latin typeface="Arial"/>
                <a:cs typeface="Arial"/>
              </a:rPr>
              <a:t>32x32x3 </a:t>
            </a:r>
            <a:r>
              <a:rPr sz="1800" spc="-5" dirty="0">
                <a:latin typeface="Arial"/>
                <a:cs typeface="Arial"/>
              </a:rPr>
              <a:t>numbers  </a:t>
            </a:r>
            <a:r>
              <a:rPr sz="1800" dirty="0">
                <a:latin typeface="Arial"/>
                <a:cs typeface="Arial"/>
              </a:rPr>
              <a:t>(3072 </a:t>
            </a:r>
            <a:r>
              <a:rPr sz="1800" spc="-5" dirty="0">
                <a:latin typeface="Arial"/>
                <a:cs typeface="Arial"/>
              </a:rPr>
              <a:t>numbers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90905" y="4343521"/>
            <a:ext cx="16643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Cat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Nikita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9"/>
              </a:rPr>
              <a:t> </a:t>
            </a:r>
            <a:r>
              <a:rPr sz="600" spc="-5" dirty="0"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CC-BY</a:t>
            </a:r>
            <a:r>
              <a:rPr sz="600" u="sng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24" y="4343521"/>
            <a:ext cx="1159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Plot </a:t>
            </a:r>
            <a:r>
              <a:rPr sz="600" dirty="0">
                <a:latin typeface="Arial"/>
                <a:cs typeface="Arial"/>
              </a:rPr>
              <a:t>created </a:t>
            </a:r>
            <a:r>
              <a:rPr sz="600" spc="-5" dirty="0">
                <a:latin typeface="Arial"/>
                <a:cs typeface="Arial"/>
              </a:rPr>
              <a:t>using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Wolfram</a:t>
            </a:r>
            <a:r>
              <a:rPr sz="600" u="sng" spc="-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Cloud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CECF27-8213-4B2E-9011-B9AB0221B8F3}"/>
              </a:ext>
            </a:extLst>
          </p:cNvPr>
          <p:cNvSpPr txBox="1"/>
          <p:nvPr/>
        </p:nvSpPr>
        <p:spPr>
          <a:xfrm>
            <a:off x="5144684" y="21778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(One</a:t>
            </a:r>
            <a:r>
              <a:rPr lang="ko-KR" altLang="en-US" dirty="0"/>
              <a:t> </a:t>
            </a:r>
            <a:r>
              <a:rPr lang="en-US" altLang="ko-KR" dirty="0"/>
              <a:t>vs Rest)</a:t>
            </a:r>
            <a:endParaRPr lang="ko-KR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0843" y="1946896"/>
            <a:ext cx="2425700" cy="2379980"/>
            <a:chOff x="3350843" y="1946896"/>
            <a:chExt cx="2425700" cy="2379980"/>
          </a:xfrm>
        </p:grpSpPr>
        <p:sp>
          <p:nvSpPr>
            <p:cNvPr id="3" name="object 3"/>
            <p:cNvSpPr/>
            <p:nvPr/>
          </p:nvSpPr>
          <p:spPr>
            <a:xfrm>
              <a:off x="3350843" y="1946896"/>
              <a:ext cx="2425700" cy="2379980"/>
            </a:xfrm>
            <a:custGeom>
              <a:avLst/>
              <a:gdLst/>
              <a:ahLst/>
              <a:cxnLst/>
              <a:rect l="l" t="t" r="r" b="b"/>
              <a:pathLst>
                <a:path w="2425700" h="2379979">
                  <a:moveTo>
                    <a:pt x="2425170" y="2379595"/>
                  </a:moveTo>
                  <a:lnTo>
                    <a:pt x="0" y="2379595"/>
                  </a:lnTo>
                  <a:lnTo>
                    <a:pt x="0" y="0"/>
                  </a:lnTo>
                  <a:lnTo>
                    <a:pt x="2425170" y="0"/>
                  </a:lnTo>
                  <a:lnTo>
                    <a:pt x="2425170" y="2379595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73017" y="2242245"/>
              <a:ext cx="1767839" cy="1767839"/>
            </a:xfrm>
            <a:custGeom>
              <a:avLst/>
              <a:gdLst/>
              <a:ahLst/>
              <a:cxnLst/>
              <a:rect l="l" t="t" r="r" b="b"/>
              <a:pathLst>
                <a:path w="1767839" h="1767839">
                  <a:moveTo>
                    <a:pt x="883798" y="1767596"/>
                  </a:moveTo>
                  <a:lnTo>
                    <a:pt x="835307" y="1766288"/>
                  </a:lnTo>
                  <a:lnTo>
                    <a:pt x="787500" y="1762410"/>
                  </a:lnTo>
                  <a:lnTo>
                    <a:pt x="740443" y="1756028"/>
                  </a:lnTo>
                  <a:lnTo>
                    <a:pt x="694205" y="1747211"/>
                  </a:lnTo>
                  <a:lnTo>
                    <a:pt x="648852" y="1736025"/>
                  </a:lnTo>
                  <a:lnTo>
                    <a:pt x="604453" y="1722538"/>
                  </a:lnTo>
                  <a:lnTo>
                    <a:pt x="561073" y="1706818"/>
                  </a:lnTo>
                  <a:lnTo>
                    <a:pt x="518782" y="1688932"/>
                  </a:lnTo>
                  <a:lnTo>
                    <a:pt x="477646" y="1668946"/>
                  </a:lnTo>
                  <a:lnTo>
                    <a:pt x="437732" y="1646930"/>
                  </a:lnTo>
                  <a:lnTo>
                    <a:pt x="399108" y="1622949"/>
                  </a:lnTo>
                  <a:lnTo>
                    <a:pt x="361842" y="1597072"/>
                  </a:lnTo>
                  <a:lnTo>
                    <a:pt x="326000" y="1569365"/>
                  </a:lnTo>
                  <a:lnTo>
                    <a:pt x="291651" y="1539897"/>
                  </a:lnTo>
                  <a:lnTo>
                    <a:pt x="258861" y="1508734"/>
                  </a:lnTo>
                  <a:lnTo>
                    <a:pt x="227699" y="1475944"/>
                  </a:lnTo>
                  <a:lnTo>
                    <a:pt x="198230" y="1441595"/>
                  </a:lnTo>
                  <a:lnTo>
                    <a:pt x="170524" y="1405754"/>
                  </a:lnTo>
                  <a:lnTo>
                    <a:pt x="144647" y="1368487"/>
                  </a:lnTo>
                  <a:lnTo>
                    <a:pt x="120666" y="1329864"/>
                  </a:lnTo>
                  <a:lnTo>
                    <a:pt x="98649" y="1289950"/>
                  </a:lnTo>
                  <a:lnTo>
                    <a:pt x="78664" y="1248814"/>
                  </a:lnTo>
                  <a:lnTo>
                    <a:pt x="60777" y="1206522"/>
                  </a:lnTo>
                  <a:lnTo>
                    <a:pt x="45057" y="1163143"/>
                  </a:lnTo>
                  <a:lnTo>
                    <a:pt x="31570" y="1118743"/>
                  </a:lnTo>
                  <a:lnTo>
                    <a:pt x="20385" y="1073390"/>
                  </a:lnTo>
                  <a:lnTo>
                    <a:pt x="11567" y="1027152"/>
                  </a:lnTo>
                  <a:lnTo>
                    <a:pt x="5186" y="980096"/>
                  </a:lnTo>
                  <a:lnTo>
                    <a:pt x="1307" y="932288"/>
                  </a:lnTo>
                  <a:lnTo>
                    <a:pt x="0" y="883798"/>
                  </a:lnTo>
                  <a:lnTo>
                    <a:pt x="1307" y="835307"/>
                  </a:lnTo>
                  <a:lnTo>
                    <a:pt x="5186" y="787500"/>
                  </a:lnTo>
                  <a:lnTo>
                    <a:pt x="11567" y="740443"/>
                  </a:lnTo>
                  <a:lnTo>
                    <a:pt x="20385" y="694205"/>
                  </a:lnTo>
                  <a:lnTo>
                    <a:pt x="31570" y="648852"/>
                  </a:lnTo>
                  <a:lnTo>
                    <a:pt x="45057" y="604453"/>
                  </a:lnTo>
                  <a:lnTo>
                    <a:pt x="60777" y="561073"/>
                  </a:lnTo>
                  <a:lnTo>
                    <a:pt x="78664" y="518782"/>
                  </a:lnTo>
                  <a:lnTo>
                    <a:pt x="98649" y="477646"/>
                  </a:lnTo>
                  <a:lnTo>
                    <a:pt x="120666" y="437732"/>
                  </a:lnTo>
                  <a:lnTo>
                    <a:pt x="144647" y="399108"/>
                  </a:lnTo>
                  <a:lnTo>
                    <a:pt x="170524" y="361842"/>
                  </a:lnTo>
                  <a:lnTo>
                    <a:pt x="198230" y="326000"/>
                  </a:lnTo>
                  <a:lnTo>
                    <a:pt x="227699" y="291651"/>
                  </a:lnTo>
                  <a:lnTo>
                    <a:pt x="258875" y="258849"/>
                  </a:lnTo>
                  <a:lnTo>
                    <a:pt x="291651" y="227699"/>
                  </a:lnTo>
                  <a:lnTo>
                    <a:pt x="326000" y="198230"/>
                  </a:lnTo>
                  <a:lnTo>
                    <a:pt x="361842" y="170524"/>
                  </a:lnTo>
                  <a:lnTo>
                    <a:pt x="399108" y="144647"/>
                  </a:lnTo>
                  <a:lnTo>
                    <a:pt x="437732" y="120666"/>
                  </a:lnTo>
                  <a:lnTo>
                    <a:pt x="477646" y="98649"/>
                  </a:lnTo>
                  <a:lnTo>
                    <a:pt x="518782" y="78664"/>
                  </a:lnTo>
                  <a:lnTo>
                    <a:pt x="561073" y="60777"/>
                  </a:lnTo>
                  <a:lnTo>
                    <a:pt x="604453" y="45057"/>
                  </a:lnTo>
                  <a:lnTo>
                    <a:pt x="648852" y="31570"/>
                  </a:lnTo>
                  <a:lnTo>
                    <a:pt x="694205" y="20385"/>
                  </a:lnTo>
                  <a:lnTo>
                    <a:pt x="740443" y="11567"/>
                  </a:lnTo>
                  <a:lnTo>
                    <a:pt x="787500" y="5186"/>
                  </a:lnTo>
                  <a:lnTo>
                    <a:pt x="835307" y="1307"/>
                  </a:lnTo>
                  <a:lnTo>
                    <a:pt x="883798" y="0"/>
                  </a:lnTo>
                  <a:lnTo>
                    <a:pt x="933861" y="1417"/>
                  </a:lnTo>
                  <a:lnTo>
                    <a:pt x="983523" y="5641"/>
                  </a:lnTo>
                  <a:lnTo>
                    <a:pt x="1032674" y="12625"/>
                  </a:lnTo>
                  <a:lnTo>
                    <a:pt x="1081207" y="22325"/>
                  </a:lnTo>
                  <a:lnTo>
                    <a:pt x="1129014" y="34697"/>
                  </a:lnTo>
                  <a:lnTo>
                    <a:pt x="1175986" y="49694"/>
                  </a:lnTo>
                  <a:lnTo>
                    <a:pt x="1222016" y="67274"/>
                  </a:lnTo>
                  <a:lnTo>
                    <a:pt x="1266995" y="87390"/>
                  </a:lnTo>
                  <a:lnTo>
                    <a:pt x="1310815" y="109998"/>
                  </a:lnTo>
                  <a:lnTo>
                    <a:pt x="1353368" y="135053"/>
                  </a:lnTo>
                  <a:lnTo>
                    <a:pt x="1394545" y="162511"/>
                  </a:lnTo>
                  <a:lnTo>
                    <a:pt x="1434240" y="192326"/>
                  </a:lnTo>
                  <a:lnTo>
                    <a:pt x="1472343" y="224453"/>
                  </a:lnTo>
                  <a:lnTo>
                    <a:pt x="1508758" y="258861"/>
                  </a:lnTo>
                  <a:lnTo>
                    <a:pt x="1543145" y="295253"/>
                  </a:lnTo>
                  <a:lnTo>
                    <a:pt x="1575275" y="333356"/>
                  </a:lnTo>
                  <a:lnTo>
                    <a:pt x="1605091" y="373050"/>
                  </a:lnTo>
                  <a:lnTo>
                    <a:pt x="1632549" y="414228"/>
                  </a:lnTo>
                  <a:lnTo>
                    <a:pt x="1657604" y="456781"/>
                  </a:lnTo>
                  <a:lnTo>
                    <a:pt x="1680212" y="500601"/>
                  </a:lnTo>
                  <a:lnTo>
                    <a:pt x="1700327" y="545580"/>
                  </a:lnTo>
                  <a:lnTo>
                    <a:pt x="1717906" y="591609"/>
                  </a:lnTo>
                  <a:lnTo>
                    <a:pt x="1732903" y="638581"/>
                  </a:lnTo>
                  <a:lnTo>
                    <a:pt x="1745273" y="686388"/>
                  </a:lnTo>
                  <a:lnTo>
                    <a:pt x="1754972" y="734921"/>
                  </a:lnTo>
                  <a:lnTo>
                    <a:pt x="1761956" y="784073"/>
                  </a:lnTo>
                  <a:lnTo>
                    <a:pt x="1766178" y="833734"/>
                  </a:lnTo>
                  <a:lnTo>
                    <a:pt x="1767596" y="883798"/>
                  </a:lnTo>
                  <a:lnTo>
                    <a:pt x="1766288" y="932288"/>
                  </a:lnTo>
                  <a:lnTo>
                    <a:pt x="1762410" y="980096"/>
                  </a:lnTo>
                  <a:lnTo>
                    <a:pt x="1756029" y="1027152"/>
                  </a:lnTo>
                  <a:lnTo>
                    <a:pt x="1747212" y="1073390"/>
                  </a:lnTo>
                  <a:lnTo>
                    <a:pt x="1736027" y="1118743"/>
                  </a:lnTo>
                  <a:lnTo>
                    <a:pt x="1722541" y="1163143"/>
                  </a:lnTo>
                  <a:lnTo>
                    <a:pt x="1706821" y="1206522"/>
                  </a:lnTo>
                  <a:lnTo>
                    <a:pt x="1688936" y="1248814"/>
                  </a:lnTo>
                  <a:lnTo>
                    <a:pt x="1668951" y="1289950"/>
                  </a:lnTo>
                  <a:lnTo>
                    <a:pt x="1646935" y="1329864"/>
                  </a:lnTo>
                  <a:lnTo>
                    <a:pt x="1622955" y="1368487"/>
                  </a:lnTo>
                  <a:lnTo>
                    <a:pt x="1597079" y="1405754"/>
                  </a:lnTo>
                  <a:lnTo>
                    <a:pt x="1569373" y="1441595"/>
                  </a:lnTo>
                  <a:lnTo>
                    <a:pt x="1539905" y="1475944"/>
                  </a:lnTo>
                  <a:lnTo>
                    <a:pt x="1508743" y="1508734"/>
                  </a:lnTo>
                  <a:lnTo>
                    <a:pt x="1475954" y="1539897"/>
                  </a:lnTo>
                  <a:lnTo>
                    <a:pt x="1441605" y="1569365"/>
                  </a:lnTo>
                  <a:lnTo>
                    <a:pt x="1405764" y="1597072"/>
                  </a:lnTo>
                  <a:lnTo>
                    <a:pt x="1368498" y="1622949"/>
                  </a:lnTo>
                  <a:lnTo>
                    <a:pt x="1329875" y="1646930"/>
                  </a:lnTo>
                  <a:lnTo>
                    <a:pt x="1289961" y="1668946"/>
                  </a:lnTo>
                  <a:lnTo>
                    <a:pt x="1248824" y="1688932"/>
                  </a:lnTo>
                  <a:lnTo>
                    <a:pt x="1206532" y="1706818"/>
                  </a:lnTo>
                  <a:lnTo>
                    <a:pt x="1163152" y="1722538"/>
                  </a:lnTo>
                  <a:lnTo>
                    <a:pt x="1118752" y="1736025"/>
                  </a:lnTo>
                  <a:lnTo>
                    <a:pt x="1073398" y="1747211"/>
                  </a:lnTo>
                  <a:lnTo>
                    <a:pt x="1027158" y="1756028"/>
                  </a:lnTo>
                  <a:lnTo>
                    <a:pt x="980100" y="1762410"/>
                  </a:lnTo>
                  <a:lnTo>
                    <a:pt x="932291" y="1766288"/>
                  </a:lnTo>
                  <a:lnTo>
                    <a:pt x="883798" y="1767596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53041" y="2722244"/>
              <a:ext cx="807720" cy="807720"/>
            </a:xfrm>
            <a:custGeom>
              <a:avLst/>
              <a:gdLst/>
              <a:ahLst/>
              <a:cxnLst/>
              <a:rect l="l" t="t" r="r" b="b"/>
              <a:pathLst>
                <a:path w="807720" h="807720">
                  <a:moveTo>
                    <a:pt x="403774" y="807598"/>
                  </a:moveTo>
                  <a:lnTo>
                    <a:pt x="356685" y="804881"/>
                  </a:lnTo>
                  <a:lnTo>
                    <a:pt x="311192" y="796934"/>
                  </a:lnTo>
                  <a:lnTo>
                    <a:pt x="267597" y="784058"/>
                  </a:lnTo>
                  <a:lnTo>
                    <a:pt x="226203" y="766557"/>
                  </a:lnTo>
                  <a:lnTo>
                    <a:pt x="187315" y="744734"/>
                  </a:lnTo>
                  <a:lnTo>
                    <a:pt x="151233" y="718892"/>
                  </a:lnTo>
                  <a:lnTo>
                    <a:pt x="118262" y="689333"/>
                  </a:lnTo>
                  <a:lnTo>
                    <a:pt x="88704" y="656360"/>
                  </a:lnTo>
                  <a:lnTo>
                    <a:pt x="62862" y="620276"/>
                  </a:lnTo>
                  <a:lnTo>
                    <a:pt x="41039" y="581385"/>
                  </a:lnTo>
                  <a:lnTo>
                    <a:pt x="23539" y="539988"/>
                  </a:lnTo>
                  <a:lnTo>
                    <a:pt x="10663" y="496390"/>
                  </a:lnTo>
                  <a:lnTo>
                    <a:pt x="2716" y="450893"/>
                  </a:lnTo>
                  <a:lnTo>
                    <a:pt x="0" y="403799"/>
                  </a:lnTo>
                  <a:lnTo>
                    <a:pt x="2716" y="356710"/>
                  </a:lnTo>
                  <a:lnTo>
                    <a:pt x="10663" y="311215"/>
                  </a:lnTo>
                  <a:lnTo>
                    <a:pt x="23539" y="267619"/>
                  </a:lnTo>
                  <a:lnTo>
                    <a:pt x="41039" y="226224"/>
                  </a:lnTo>
                  <a:lnTo>
                    <a:pt x="62862" y="187332"/>
                  </a:lnTo>
                  <a:lnTo>
                    <a:pt x="88704" y="151248"/>
                  </a:lnTo>
                  <a:lnTo>
                    <a:pt x="118262" y="118274"/>
                  </a:lnTo>
                  <a:lnTo>
                    <a:pt x="151233" y="88714"/>
                  </a:lnTo>
                  <a:lnTo>
                    <a:pt x="187315" y="62869"/>
                  </a:lnTo>
                  <a:lnTo>
                    <a:pt x="226203" y="41044"/>
                  </a:lnTo>
                  <a:lnTo>
                    <a:pt x="267597" y="23542"/>
                  </a:lnTo>
                  <a:lnTo>
                    <a:pt x="311192" y="10665"/>
                  </a:lnTo>
                  <a:lnTo>
                    <a:pt x="356685" y="2716"/>
                  </a:lnTo>
                  <a:lnTo>
                    <a:pt x="403774" y="0"/>
                  </a:lnTo>
                  <a:lnTo>
                    <a:pt x="456854" y="3502"/>
                  </a:lnTo>
                  <a:lnTo>
                    <a:pt x="508577" y="13836"/>
                  </a:lnTo>
                  <a:lnTo>
                    <a:pt x="558314" y="30740"/>
                  </a:lnTo>
                  <a:lnTo>
                    <a:pt x="605436" y="53955"/>
                  </a:lnTo>
                  <a:lnTo>
                    <a:pt x="649315" y="83220"/>
                  </a:lnTo>
                  <a:lnTo>
                    <a:pt x="689323" y="118274"/>
                  </a:lnTo>
                  <a:lnTo>
                    <a:pt x="724378" y="158280"/>
                  </a:lnTo>
                  <a:lnTo>
                    <a:pt x="753642" y="202155"/>
                  </a:lnTo>
                  <a:lnTo>
                    <a:pt x="776857" y="249271"/>
                  </a:lnTo>
                  <a:lnTo>
                    <a:pt x="793762" y="299002"/>
                  </a:lnTo>
                  <a:lnTo>
                    <a:pt x="804095" y="350720"/>
                  </a:lnTo>
                  <a:lnTo>
                    <a:pt x="807598" y="403799"/>
                  </a:lnTo>
                  <a:lnTo>
                    <a:pt x="804881" y="450893"/>
                  </a:lnTo>
                  <a:lnTo>
                    <a:pt x="796933" y="496390"/>
                  </a:lnTo>
                  <a:lnTo>
                    <a:pt x="784055" y="539988"/>
                  </a:lnTo>
                  <a:lnTo>
                    <a:pt x="766552" y="581385"/>
                  </a:lnTo>
                  <a:lnTo>
                    <a:pt x="744727" y="620276"/>
                  </a:lnTo>
                  <a:lnTo>
                    <a:pt x="718882" y="656360"/>
                  </a:lnTo>
                  <a:lnTo>
                    <a:pt x="689320" y="689333"/>
                  </a:lnTo>
                  <a:lnTo>
                    <a:pt x="656345" y="718892"/>
                  </a:lnTo>
                  <a:lnTo>
                    <a:pt x="620258" y="744734"/>
                  </a:lnTo>
                  <a:lnTo>
                    <a:pt x="581365" y="766557"/>
                  </a:lnTo>
                  <a:lnTo>
                    <a:pt x="539966" y="784058"/>
                  </a:lnTo>
                  <a:lnTo>
                    <a:pt x="496366" y="796934"/>
                  </a:lnTo>
                  <a:lnTo>
                    <a:pt x="450868" y="804881"/>
                  </a:lnTo>
                  <a:lnTo>
                    <a:pt x="403774" y="8075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0843" y="1946896"/>
              <a:ext cx="2425700" cy="2358390"/>
            </a:xfrm>
            <a:custGeom>
              <a:avLst/>
              <a:gdLst/>
              <a:ahLst/>
              <a:cxnLst/>
              <a:rect l="l" t="t" r="r" b="b"/>
              <a:pathLst>
                <a:path w="2425700" h="2358390">
                  <a:moveTo>
                    <a:pt x="1205972" y="0"/>
                  </a:moveTo>
                  <a:lnTo>
                    <a:pt x="1205972" y="2358295"/>
                  </a:lnTo>
                </a:path>
                <a:path w="2425700" h="2358390">
                  <a:moveTo>
                    <a:pt x="2425170" y="1179147"/>
                  </a:moveTo>
                  <a:lnTo>
                    <a:pt x="0" y="117914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03549" y="1943096"/>
          <a:ext cx="2435860" cy="2387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35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6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5080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5" dirty="0">
                <a:highlight>
                  <a:srgbClr val="FFFF00"/>
                </a:highlight>
                <a:latin typeface="Arial"/>
                <a:cs typeface="Arial"/>
              </a:rPr>
              <a:t>Hard </a:t>
            </a:r>
            <a:r>
              <a:rPr sz="2800" i="0" dirty="0">
                <a:highlight>
                  <a:srgbClr val="FFFF00"/>
                </a:highlight>
                <a:latin typeface="Arial"/>
                <a:cs typeface="Arial"/>
              </a:rPr>
              <a:t>cases </a:t>
            </a:r>
            <a:r>
              <a:rPr sz="2800" i="0" spc="-5" dirty="0">
                <a:latin typeface="Arial"/>
                <a:cs typeface="Arial"/>
              </a:rPr>
              <a:t>for </a:t>
            </a:r>
            <a:r>
              <a:rPr sz="2800" i="0" dirty="0">
                <a:latin typeface="Arial"/>
                <a:cs typeface="Arial"/>
              </a:rPr>
              <a:t>a </a:t>
            </a:r>
            <a:r>
              <a:rPr sz="2800" i="0" spc="-5" dirty="0">
                <a:latin typeface="Arial"/>
                <a:cs typeface="Arial"/>
              </a:rPr>
              <a:t>linear</a:t>
            </a:r>
            <a:r>
              <a:rPr sz="2800" i="0" spc="-105" dirty="0">
                <a:latin typeface="Arial"/>
                <a:cs typeface="Arial"/>
              </a:rPr>
              <a:t> </a:t>
            </a:r>
            <a:r>
              <a:rPr sz="2800" i="0" dirty="0">
                <a:latin typeface="Arial"/>
                <a:cs typeface="Arial"/>
              </a:rPr>
              <a:t>classifier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8774" y="713795"/>
            <a:ext cx="2355850" cy="114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sz="1600"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number of pixels </a:t>
            </a:r>
            <a:r>
              <a:rPr sz="1600" dirty="0">
                <a:latin typeface="Arial"/>
                <a:cs typeface="Arial"/>
              </a:rPr>
              <a:t>&gt; 0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odd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number of pixels </a:t>
            </a:r>
            <a:r>
              <a:rPr sz="1600" dirty="0">
                <a:latin typeface="Arial"/>
                <a:cs typeface="Arial"/>
              </a:rPr>
              <a:t>&gt; 0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even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6416" y="713795"/>
            <a:ext cx="1694814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Class</a:t>
            </a:r>
            <a:r>
              <a:rPr sz="1600"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1 </a:t>
            </a:r>
            <a:r>
              <a:rPr sz="1600" spc="-5" dirty="0">
                <a:latin typeface="Arial"/>
                <a:cs typeface="Arial"/>
              </a:rPr>
              <a:t>&lt;= L2 norm &lt;=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2700" marR="288925">
              <a:lnSpc>
                <a:spcPct val="101600"/>
              </a:lnSpc>
              <a:spcBef>
                <a:spcPts val="12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Class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:  </a:t>
            </a:r>
            <a:r>
              <a:rPr sz="1600" spc="-5" dirty="0">
                <a:latin typeface="Arial"/>
                <a:cs typeface="Arial"/>
              </a:rPr>
              <a:t>Everything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else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387637" y="1946896"/>
          <a:ext cx="2425064" cy="2379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91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387637" y="1946896"/>
            <a:ext cx="2425700" cy="2379980"/>
            <a:chOff x="6387637" y="1946896"/>
            <a:chExt cx="2425700" cy="2379980"/>
          </a:xfrm>
        </p:grpSpPr>
        <p:sp>
          <p:nvSpPr>
            <p:cNvPr id="13" name="object 13"/>
            <p:cNvSpPr/>
            <p:nvPr/>
          </p:nvSpPr>
          <p:spPr>
            <a:xfrm>
              <a:off x="6387637" y="1946896"/>
              <a:ext cx="2425700" cy="2379980"/>
            </a:xfrm>
            <a:custGeom>
              <a:avLst/>
              <a:gdLst/>
              <a:ahLst/>
              <a:cxnLst/>
              <a:rect l="l" t="t" r="r" b="b"/>
              <a:pathLst>
                <a:path w="2425700" h="2379979">
                  <a:moveTo>
                    <a:pt x="2425195" y="2379595"/>
                  </a:moveTo>
                  <a:lnTo>
                    <a:pt x="0" y="2379595"/>
                  </a:lnTo>
                  <a:lnTo>
                    <a:pt x="0" y="0"/>
                  </a:lnTo>
                  <a:lnTo>
                    <a:pt x="2425195" y="0"/>
                  </a:lnTo>
                  <a:lnTo>
                    <a:pt x="2425195" y="2379595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03632" y="2367470"/>
              <a:ext cx="1875155" cy="1711325"/>
            </a:xfrm>
            <a:custGeom>
              <a:avLst/>
              <a:gdLst/>
              <a:ahLst/>
              <a:cxnLst/>
              <a:rect l="l" t="t" r="r" b="b"/>
              <a:pathLst>
                <a:path w="1875154" h="1711325">
                  <a:moveTo>
                    <a:pt x="548703" y="274358"/>
                  </a:moveTo>
                  <a:lnTo>
                    <a:pt x="543382" y="220586"/>
                  </a:lnTo>
                  <a:lnTo>
                    <a:pt x="527812" y="169367"/>
                  </a:lnTo>
                  <a:lnTo>
                    <a:pt x="502602" y="122148"/>
                  </a:lnTo>
                  <a:lnTo>
                    <a:pt x="468350" y="80365"/>
                  </a:lnTo>
                  <a:lnTo>
                    <a:pt x="426554" y="46101"/>
                  </a:lnTo>
                  <a:lnTo>
                    <a:pt x="379336" y="20891"/>
                  </a:lnTo>
                  <a:lnTo>
                    <a:pt x="328117" y="5321"/>
                  </a:lnTo>
                  <a:lnTo>
                    <a:pt x="274345" y="0"/>
                  </a:lnTo>
                  <a:lnTo>
                    <a:pt x="225031" y="4432"/>
                  </a:lnTo>
                  <a:lnTo>
                    <a:pt x="178612" y="17170"/>
                  </a:lnTo>
                  <a:lnTo>
                    <a:pt x="135877" y="37465"/>
                  </a:lnTo>
                  <a:lnTo>
                    <a:pt x="97586" y="64528"/>
                  </a:lnTo>
                  <a:lnTo>
                    <a:pt x="64516" y="97599"/>
                  </a:lnTo>
                  <a:lnTo>
                    <a:pt x="37452" y="135890"/>
                  </a:lnTo>
                  <a:lnTo>
                    <a:pt x="17157" y="178625"/>
                  </a:lnTo>
                  <a:lnTo>
                    <a:pt x="4419" y="225044"/>
                  </a:lnTo>
                  <a:lnTo>
                    <a:pt x="0" y="274358"/>
                  </a:lnTo>
                  <a:lnTo>
                    <a:pt x="4419" y="323672"/>
                  </a:lnTo>
                  <a:lnTo>
                    <a:pt x="17157" y="370090"/>
                  </a:lnTo>
                  <a:lnTo>
                    <a:pt x="37452" y="412826"/>
                  </a:lnTo>
                  <a:lnTo>
                    <a:pt x="64516" y="451116"/>
                  </a:lnTo>
                  <a:lnTo>
                    <a:pt x="97586" y="484187"/>
                  </a:lnTo>
                  <a:lnTo>
                    <a:pt x="135877" y="511251"/>
                  </a:lnTo>
                  <a:lnTo>
                    <a:pt x="178612" y="531545"/>
                  </a:lnTo>
                  <a:lnTo>
                    <a:pt x="225031" y="544283"/>
                  </a:lnTo>
                  <a:lnTo>
                    <a:pt x="274345" y="548703"/>
                  </a:lnTo>
                  <a:lnTo>
                    <a:pt x="323659" y="544283"/>
                  </a:lnTo>
                  <a:lnTo>
                    <a:pt x="370078" y="531545"/>
                  </a:lnTo>
                  <a:lnTo>
                    <a:pt x="412826" y="511251"/>
                  </a:lnTo>
                  <a:lnTo>
                    <a:pt x="451116" y="484187"/>
                  </a:lnTo>
                  <a:lnTo>
                    <a:pt x="484174" y="451116"/>
                  </a:lnTo>
                  <a:lnTo>
                    <a:pt x="511238" y="412826"/>
                  </a:lnTo>
                  <a:lnTo>
                    <a:pt x="531533" y="370090"/>
                  </a:lnTo>
                  <a:lnTo>
                    <a:pt x="544283" y="323672"/>
                  </a:lnTo>
                  <a:lnTo>
                    <a:pt x="548703" y="274358"/>
                  </a:lnTo>
                  <a:close/>
                </a:path>
                <a:path w="1875154" h="1711325">
                  <a:moveTo>
                    <a:pt x="898398" y="1436725"/>
                  </a:moveTo>
                  <a:lnTo>
                    <a:pt x="893076" y="1382953"/>
                  </a:lnTo>
                  <a:lnTo>
                    <a:pt x="877519" y="1331747"/>
                  </a:lnTo>
                  <a:lnTo>
                    <a:pt x="852309" y="1284516"/>
                  </a:lnTo>
                  <a:lnTo>
                    <a:pt x="818045" y="1242733"/>
                  </a:lnTo>
                  <a:lnTo>
                    <a:pt x="776262" y="1208468"/>
                  </a:lnTo>
                  <a:lnTo>
                    <a:pt x="729030" y="1183259"/>
                  </a:lnTo>
                  <a:lnTo>
                    <a:pt x="677811" y="1167701"/>
                  </a:lnTo>
                  <a:lnTo>
                    <a:pt x="624052" y="1162380"/>
                  </a:lnTo>
                  <a:lnTo>
                    <a:pt x="574725" y="1166799"/>
                  </a:lnTo>
                  <a:lnTo>
                    <a:pt x="528320" y="1179537"/>
                  </a:lnTo>
                  <a:lnTo>
                    <a:pt x="485571" y="1199832"/>
                  </a:lnTo>
                  <a:lnTo>
                    <a:pt x="447281" y="1226896"/>
                  </a:lnTo>
                  <a:lnTo>
                    <a:pt x="414223" y="1259967"/>
                  </a:lnTo>
                  <a:lnTo>
                    <a:pt x="387159" y="1298257"/>
                  </a:lnTo>
                  <a:lnTo>
                    <a:pt x="366864" y="1340993"/>
                  </a:lnTo>
                  <a:lnTo>
                    <a:pt x="354114" y="1387411"/>
                  </a:lnTo>
                  <a:lnTo>
                    <a:pt x="349694" y="1436725"/>
                  </a:lnTo>
                  <a:lnTo>
                    <a:pt x="354114" y="1486039"/>
                  </a:lnTo>
                  <a:lnTo>
                    <a:pt x="366864" y="1532458"/>
                  </a:lnTo>
                  <a:lnTo>
                    <a:pt x="387159" y="1575206"/>
                  </a:lnTo>
                  <a:lnTo>
                    <a:pt x="414223" y="1613496"/>
                  </a:lnTo>
                  <a:lnTo>
                    <a:pt x="447281" y="1646555"/>
                  </a:lnTo>
                  <a:lnTo>
                    <a:pt x="485571" y="1673618"/>
                  </a:lnTo>
                  <a:lnTo>
                    <a:pt x="528320" y="1693913"/>
                  </a:lnTo>
                  <a:lnTo>
                    <a:pt x="574725" y="1706664"/>
                  </a:lnTo>
                  <a:lnTo>
                    <a:pt x="624052" y="1711083"/>
                  </a:lnTo>
                  <a:lnTo>
                    <a:pt x="673366" y="1706664"/>
                  </a:lnTo>
                  <a:lnTo>
                    <a:pt x="719785" y="1693913"/>
                  </a:lnTo>
                  <a:lnTo>
                    <a:pt x="762520" y="1673618"/>
                  </a:lnTo>
                  <a:lnTo>
                    <a:pt x="800811" y="1646555"/>
                  </a:lnTo>
                  <a:lnTo>
                    <a:pt x="833869" y="1613496"/>
                  </a:lnTo>
                  <a:lnTo>
                    <a:pt x="860945" y="1575206"/>
                  </a:lnTo>
                  <a:lnTo>
                    <a:pt x="881227" y="1532458"/>
                  </a:lnTo>
                  <a:lnTo>
                    <a:pt x="893978" y="1486039"/>
                  </a:lnTo>
                  <a:lnTo>
                    <a:pt x="898398" y="1436725"/>
                  </a:lnTo>
                  <a:close/>
                </a:path>
                <a:path w="1875154" h="1711325">
                  <a:moveTo>
                    <a:pt x="1874901" y="387375"/>
                  </a:moveTo>
                  <a:lnTo>
                    <a:pt x="1869579" y="333616"/>
                  </a:lnTo>
                  <a:lnTo>
                    <a:pt x="1854009" y="282397"/>
                  </a:lnTo>
                  <a:lnTo>
                    <a:pt x="1828800" y="235165"/>
                  </a:lnTo>
                  <a:lnTo>
                    <a:pt x="1794548" y="193382"/>
                  </a:lnTo>
                  <a:lnTo>
                    <a:pt x="1752752" y="159118"/>
                  </a:lnTo>
                  <a:lnTo>
                    <a:pt x="1705533" y="133908"/>
                  </a:lnTo>
                  <a:lnTo>
                    <a:pt x="1654314" y="118351"/>
                  </a:lnTo>
                  <a:lnTo>
                    <a:pt x="1600542" y="113030"/>
                  </a:lnTo>
                  <a:lnTo>
                    <a:pt x="1551228" y="117449"/>
                  </a:lnTo>
                  <a:lnTo>
                    <a:pt x="1504810" y="130200"/>
                  </a:lnTo>
                  <a:lnTo>
                    <a:pt x="1462074" y="150482"/>
                  </a:lnTo>
                  <a:lnTo>
                    <a:pt x="1423784" y="177558"/>
                  </a:lnTo>
                  <a:lnTo>
                    <a:pt x="1390713" y="210616"/>
                  </a:lnTo>
                  <a:lnTo>
                    <a:pt x="1363649" y="248907"/>
                  </a:lnTo>
                  <a:lnTo>
                    <a:pt x="1343355" y="291642"/>
                  </a:lnTo>
                  <a:lnTo>
                    <a:pt x="1330617" y="338061"/>
                  </a:lnTo>
                  <a:lnTo>
                    <a:pt x="1326197" y="387375"/>
                  </a:lnTo>
                  <a:lnTo>
                    <a:pt x="1330617" y="436702"/>
                  </a:lnTo>
                  <a:lnTo>
                    <a:pt x="1343355" y="483108"/>
                  </a:lnTo>
                  <a:lnTo>
                    <a:pt x="1363649" y="525856"/>
                  </a:lnTo>
                  <a:lnTo>
                    <a:pt x="1390713" y="564146"/>
                  </a:lnTo>
                  <a:lnTo>
                    <a:pt x="1423784" y="597204"/>
                  </a:lnTo>
                  <a:lnTo>
                    <a:pt x="1462074" y="624268"/>
                  </a:lnTo>
                  <a:lnTo>
                    <a:pt x="1504810" y="644563"/>
                  </a:lnTo>
                  <a:lnTo>
                    <a:pt x="1551228" y="657313"/>
                  </a:lnTo>
                  <a:lnTo>
                    <a:pt x="1600542" y="661733"/>
                  </a:lnTo>
                  <a:lnTo>
                    <a:pt x="1649857" y="657313"/>
                  </a:lnTo>
                  <a:lnTo>
                    <a:pt x="1696275" y="644563"/>
                  </a:lnTo>
                  <a:lnTo>
                    <a:pt x="1739023" y="624268"/>
                  </a:lnTo>
                  <a:lnTo>
                    <a:pt x="1777314" y="597204"/>
                  </a:lnTo>
                  <a:lnTo>
                    <a:pt x="1810372" y="564146"/>
                  </a:lnTo>
                  <a:lnTo>
                    <a:pt x="1837436" y="525856"/>
                  </a:lnTo>
                  <a:lnTo>
                    <a:pt x="1857730" y="483108"/>
                  </a:lnTo>
                  <a:lnTo>
                    <a:pt x="1870481" y="436702"/>
                  </a:lnTo>
                  <a:lnTo>
                    <a:pt x="1874901" y="387375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76665" y="713795"/>
            <a:ext cx="1410335" cy="11645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9431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Class 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:  </a:t>
            </a:r>
            <a:r>
              <a:rPr sz="1600" spc="-5" dirty="0">
                <a:latin typeface="Arial"/>
                <a:cs typeface="Arial"/>
              </a:rPr>
              <a:t>Three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1195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Class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:  </a:t>
            </a:r>
            <a:r>
              <a:rPr sz="1600" spc="-5" dirty="0">
                <a:latin typeface="Arial"/>
                <a:cs typeface="Arial"/>
              </a:rPr>
              <a:t>Everything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5D0B8F-B5F9-4444-ADDC-88BF71A58FF4}"/>
              </a:ext>
            </a:extLst>
          </p:cNvPr>
          <p:cNvSpPr txBox="1"/>
          <p:nvPr/>
        </p:nvSpPr>
        <p:spPr>
          <a:xfrm>
            <a:off x="5476832" y="17639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Two category&gt;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4367" y="2056170"/>
            <a:ext cx="756823" cy="2430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324" y="135000"/>
            <a:ext cx="8605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456045" algn="l"/>
              </a:tabLst>
            </a:pPr>
            <a:r>
              <a:rPr sz="2800" b="1" i="0" spc="-5" dirty="0">
                <a:latin typeface="Arial"/>
                <a:cs typeface="Arial"/>
              </a:rPr>
              <a:t>So </a:t>
            </a:r>
            <a:r>
              <a:rPr sz="2800" b="1" i="0" dirty="0">
                <a:latin typeface="Arial"/>
                <a:cs typeface="Arial"/>
              </a:rPr>
              <a:t>far</a:t>
            </a:r>
            <a:r>
              <a:rPr sz="2800" i="0" dirty="0">
                <a:latin typeface="Arial"/>
                <a:cs typeface="Arial"/>
              </a:rPr>
              <a:t>: </a:t>
            </a:r>
            <a:r>
              <a:rPr sz="2800" i="0" spc="-5" dirty="0">
                <a:latin typeface="Arial"/>
                <a:cs typeface="Arial"/>
              </a:rPr>
              <a:t>Defined </a:t>
            </a:r>
            <a:r>
              <a:rPr sz="2800" i="0" dirty="0">
                <a:latin typeface="Arial"/>
                <a:cs typeface="Arial"/>
              </a:rPr>
              <a:t>a (linear)</a:t>
            </a:r>
            <a:r>
              <a:rPr sz="2800" i="0" spc="5" dirty="0">
                <a:latin typeface="Arial"/>
                <a:cs typeface="Arial"/>
              </a:rPr>
              <a:t> </a:t>
            </a:r>
            <a:r>
              <a:rPr sz="2800" i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score </a:t>
            </a:r>
            <a:r>
              <a:rPr sz="2800" i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function</a:t>
            </a:r>
            <a:r>
              <a:rPr sz="2800" i="0" spc="-5" dirty="0">
                <a:latin typeface="Arial"/>
                <a:cs typeface="Arial"/>
              </a:rPr>
              <a:t>	</a:t>
            </a:r>
            <a:r>
              <a:rPr sz="3600" i="0" spc="-7" baseline="5787" dirty="0">
                <a:latin typeface="Arial"/>
                <a:cs typeface="Arial"/>
              </a:rPr>
              <a:t>f(x,W) </a:t>
            </a:r>
            <a:r>
              <a:rPr sz="3600" i="0" baseline="5787" dirty="0">
                <a:latin typeface="Arial"/>
                <a:cs typeface="Arial"/>
              </a:rPr>
              <a:t>= </a:t>
            </a:r>
            <a:r>
              <a:rPr sz="3600" i="0" spc="-7" baseline="5787" dirty="0">
                <a:latin typeface="Arial"/>
                <a:cs typeface="Arial"/>
              </a:rPr>
              <a:t>Wx </a:t>
            </a:r>
            <a:r>
              <a:rPr sz="3600" i="0" baseline="5787" dirty="0">
                <a:latin typeface="Arial"/>
                <a:cs typeface="Arial"/>
              </a:rPr>
              <a:t>+</a:t>
            </a:r>
            <a:r>
              <a:rPr sz="3600" i="0" spc="-165" baseline="5787" dirty="0">
                <a:latin typeface="Arial"/>
                <a:cs typeface="Arial"/>
              </a:rPr>
              <a:t> </a:t>
            </a:r>
            <a:r>
              <a:rPr sz="3600" i="0" baseline="5787" dirty="0">
                <a:latin typeface="Arial"/>
                <a:cs typeface="Arial"/>
              </a:rPr>
              <a:t>b</a:t>
            </a:r>
            <a:endParaRPr sz="3600" baseline="578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8833" y="2033535"/>
            <a:ext cx="611505" cy="2429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-3.45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Courier New"/>
                <a:cs typeface="Courier New"/>
              </a:rPr>
              <a:t>-8.87</a:t>
            </a:r>
            <a:endParaRPr sz="1400" dirty="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0.09</a:t>
            </a:r>
            <a:endParaRPr sz="1400" dirty="0">
              <a:latin typeface="Courier New"/>
              <a:cs typeface="Courier New"/>
            </a:endParaRPr>
          </a:p>
          <a:p>
            <a:pPr marL="123825">
              <a:lnSpc>
                <a:spcPct val="100000"/>
              </a:lnSpc>
              <a:spcBef>
                <a:spcPts val="270"/>
              </a:spcBef>
            </a:pPr>
            <a:r>
              <a:rPr sz="1400" b="1" spc="-5" dirty="0">
                <a:latin typeface="Courier New"/>
                <a:cs typeface="Courier New"/>
              </a:rPr>
              <a:t>2.9</a:t>
            </a:r>
            <a:endParaRPr sz="1400" dirty="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4.48</a:t>
            </a:r>
            <a:endParaRPr sz="1400" dirty="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8.02</a:t>
            </a:r>
            <a:endParaRPr sz="1400" dirty="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3.78</a:t>
            </a:r>
            <a:endParaRPr sz="1400" dirty="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1.06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-0.36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Courier New"/>
                <a:cs typeface="Courier New"/>
              </a:rPr>
              <a:t>-0.72</a:t>
            </a:r>
            <a:endParaRPr sz="1400" dirty="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41380" y="2076013"/>
          <a:ext cx="1927860" cy="2439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1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70">
                <a:tc>
                  <a:txBody>
                    <a:bodyPr/>
                    <a:lstStyle/>
                    <a:p>
                      <a:pPr marL="31750">
                        <a:lnSpc>
                          <a:spcPts val="1445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-0.51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520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3.42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89535">
                        <a:lnSpc>
                          <a:spcPts val="159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6.04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664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4.64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85725">
                        <a:lnSpc>
                          <a:spcPts val="1590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5.31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664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2.65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31750">
                        <a:lnSpc>
                          <a:spcPts val="1590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-4.22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ts val="1664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5.1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31750">
                        <a:lnSpc>
                          <a:spcPts val="1590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-4.19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664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2.64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85725">
                        <a:lnSpc>
                          <a:spcPts val="1590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3.58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664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5.55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85725">
                        <a:lnSpc>
                          <a:spcPts val="1590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4.49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64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-4.34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31750">
                        <a:lnSpc>
                          <a:spcPts val="1590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-4.37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664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-1.5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31750">
                        <a:lnSpc>
                          <a:spcPts val="1590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-2.09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ts val="1664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-4.79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marL="31750">
                        <a:lnSpc>
                          <a:spcPts val="1590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-2.93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664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6.14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443841" y="731811"/>
            <a:ext cx="1177422" cy="1152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20638" y="722911"/>
            <a:ext cx="1258547" cy="1154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0986" y="727651"/>
            <a:ext cx="1119822" cy="115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9999" y="979181"/>
            <a:ext cx="198628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  scores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3  </a:t>
            </a:r>
            <a:r>
              <a:rPr sz="2400" spc="-5" dirty="0">
                <a:latin typeface="Arial"/>
                <a:cs typeface="Arial"/>
              </a:rPr>
              <a:t>images for 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024" y="2788927"/>
            <a:ext cx="2583815" cy="164147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3942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tell  whether this </a:t>
            </a:r>
            <a:r>
              <a:rPr sz="2400" dirty="0">
                <a:latin typeface="Arial"/>
                <a:cs typeface="Arial"/>
              </a:rPr>
              <a:t>W  </a:t>
            </a:r>
            <a:r>
              <a:rPr sz="2400" spc="-5" dirty="0">
                <a:latin typeface="Arial"/>
                <a:cs typeface="Arial"/>
              </a:rPr>
              <a:t>is good or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bad?</a:t>
            </a:r>
            <a:endParaRPr sz="2400" dirty="0">
              <a:latin typeface="Arial"/>
              <a:cs typeface="Arial"/>
            </a:endParaRPr>
          </a:p>
          <a:p>
            <a:pPr marL="12700" marR="923925">
              <a:lnSpc>
                <a:spcPct val="104200"/>
              </a:lnSpc>
              <a:spcBef>
                <a:spcPts val="1805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Cat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Nikita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CC-BY 2.0 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Car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9"/>
              </a:rPr>
              <a:t> </a:t>
            </a:r>
            <a:r>
              <a:rPr sz="600" spc="-5" dirty="0"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CC0 1.0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10"/>
              </a:rPr>
              <a:t> </a:t>
            </a:r>
            <a:r>
              <a:rPr sz="600" spc="-5" dirty="0">
                <a:latin typeface="Arial"/>
                <a:cs typeface="Arial"/>
              </a:rPr>
              <a:t>public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domain</a:t>
            </a:r>
            <a:endParaRPr sz="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Frog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is in the public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domain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20CB61-4399-4D6A-8510-3B27FAB63247}"/>
              </a:ext>
            </a:extLst>
          </p:cNvPr>
          <p:cNvSpPr/>
          <p:nvPr/>
        </p:nvSpPr>
        <p:spPr>
          <a:xfrm>
            <a:off x="4688833" y="3257550"/>
            <a:ext cx="568967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115821-2473-4A9A-9193-6E6A7A4C31CE}"/>
              </a:ext>
            </a:extLst>
          </p:cNvPr>
          <p:cNvSpPr/>
          <p:nvPr/>
        </p:nvSpPr>
        <p:spPr>
          <a:xfrm>
            <a:off x="6034777" y="2298391"/>
            <a:ext cx="568967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B6B97B-3A03-4399-9967-71178AA63251}"/>
              </a:ext>
            </a:extLst>
          </p:cNvPr>
          <p:cNvSpPr/>
          <p:nvPr/>
        </p:nvSpPr>
        <p:spPr>
          <a:xfrm>
            <a:off x="7386413" y="4271917"/>
            <a:ext cx="568967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335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</a:t>
            </a:r>
            <a:r>
              <a:rPr sz="2400" i="0" spc="-80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Illumination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649" y="1394609"/>
            <a:ext cx="2254105" cy="2090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1534" y="352812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6770" y="1394609"/>
            <a:ext cx="2092900" cy="2090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30080" y="352812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4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4715" y="1394622"/>
            <a:ext cx="2410795" cy="2090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86941" y="352812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4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76510" y="1406044"/>
            <a:ext cx="1604396" cy="20672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45530" y="352812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0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0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4465" y="4693229"/>
            <a:ext cx="203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Arial"/>
                <a:cs typeface="Arial"/>
              </a:rPr>
              <a:t>6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42A49-C30A-463E-A63E-0AD6CB5EE294}"/>
              </a:ext>
            </a:extLst>
          </p:cNvPr>
          <p:cNvSpPr txBox="1"/>
          <p:nvPr/>
        </p:nvSpPr>
        <p:spPr>
          <a:xfrm>
            <a:off x="3404272" y="763128"/>
            <a:ext cx="241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색이 다른 고양이들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499" y="607014"/>
            <a:ext cx="4069715" cy="295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Arial"/>
                <a:cs typeface="Arial"/>
              </a:rPr>
              <a:t>Coming</a:t>
            </a:r>
            <a:r>
              <a:rPr sz="4800" spc="-25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up:</a:t>
            </a:r>
            <a:endParaRPr sz="4800">
              <a:latin typeface="Arial"/>
              <a:cs typeface="Arial"/>
            </a:endParaRPr>
          </a:p>
          <a:p>
            <a:pPr marL="469900" indent="-431800">
              <a:lnSpc>
                <a:spcPct val="100000"/>
              </a:lnSpc>
              <a:spcBef>
                <a:spcPts val="15"/>
              </a:spcBef>
              <a:buChar char="-"/>
              <a:tabLst>
                <a:tab pos="469900" algn="l"/>
              </a:tabLst>
            </a:pPr>
            <a:r>
              <a:rPr sz="4800" spc="-5" dirty="0">
                <a:latin typeface="Arial"/>
                <a:cs typeface="Arial"/>
              </a:rPr>
              <a:t>Loss</a:t>
            </a:r>
            <a:r>
              <a:rPr sz="4800" spc="-100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function</a:t>
            </a:r>
            <a:endParaRPr sz="4800">
              <a:latin typeface="Arial"/>
              <a:cs typeface="Arial"/>
            </a:endParaRPr>
          </a:p>
          <a:p>
            <a:pPr marL="469900" indent="-431800">
              <a:lnSpc>
                <a:spcPct val="100000"/>
              </a:lnSpc>
              <a:spcBef>
                <a:spcPts val="15"/>
              </a:spcBef>
              <a:buChar char="-"/>
              <a:tabLst>
                <a:tab pos="469900" algn="l"/>
              </a:tabLst>
            </a:pPr>
            <a:r>
              <a:rPr sz="4800" spc="-5" dirty="0">
                <a:latin typeface="Arial"/>
                <a:cs typeface="Arial"/>
              </a:rPr>
              <a:t>Optimization</a:t>
            </a:r>
            <a:endParaRPr sz="4800">
              <a:latin typeface="Arial"/>
              <a:cs typeface="Arial"/>
            </a:endParaRPr>
          </a:p>
          <a:p>
            <a:pPr marL="469900" indent="-431800">
              <a:lnSpc>
                <a:spcPct val="100000"/>
              </a:lnSpc>
              <a:spcBef>
                <a:spcPts val="15"/>
              </a:spcBef>
              <a:buChar char="-"/>
              <a:tabLst>
                <a:tab pos="469900" algn="l"/>
              </a:tabLst>
            </a:pPr>
            <a:r>
              <a:rPr sz="4800" spc="-5" dirty="0">
                <a:latin typeface="Arial"/>
                <a:cs typeface="Arial"/>
              </a:rPr>
              <a:t>ConvNets!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3437" y="1244283"/>
            <a:ext cx="4255770" cy="213423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35814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latin typeface="Arial"/>
                <a:cs typeface="Arial"/>
              </a:rPr>
              <a:t>(quantifying </a:t>
            </a:r>
            <a:r>
              <a:rPr sz="2400" spc="-5" dirty="0">
                <a:latin typeface="Arial"/>
                <a:cs typeface="Arial"/>
              </a:rPr>
              <a:t>what it </a:t>
            </a:r>
            <a:r>
              <a:rPr sz="2400" dirty="0">
                <a:latin typeface="Arial"/>
                <a:cs typeface="Arial"/>
              </a:rPr>
              <a:t>means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 have </a:t>
            </a:r>
            <a:r>
              <a:rPr sz="2400" dirty="0">
                <a:latin typeface="Arial"/>
                <a:cs typeface="Arial"/>
              </a:rPr>
              <a:t>a “good”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810"/>
              </a:spcBef>
            </a:pPr>
            <a:r>
              <a:rPr sz="2400" dirty="0">
                <a:latin typeface="Arial"/>
                <a:cs typeface="Arial"/>
              </a:rPr>
              <a:t>(start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random W </a:t>
            </a:r>
            <a:r>
              <a:rPr sz="2400" spc="-5" dirty="0">
                <a:latin typeface="Arial"/>
                <a:cs typeface="Arial"/>
              </a:rPr>
              <a:t>and find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 W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minimizes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dirty="0">
                <a:latin typeface="Arial"/>
                <a:cs typeface="Arial"/>
              </a:rPr>
              <a:t>(tweak </a:t>
            </a:r>
            <a:r>
              <a:rPr sz="2400" spc="-5" dirty="0">
                <a:latin typeface="Arial"/>
                <a:cs typeface="Arial"/>
              </a:rPr>
              <a:t>the functional form 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42018" y="143411"/>
            <a:ext cx="3191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0" dirty="0">
                <a:latin typeface="Arial"/>
                <a:cs typeface="Arial"/>
              </a:rPr>
              <a:t>f(x,W) </a:t>
            </a:r>
            <a:r>
              <a:rPr sz="3600" i="0" dirty="0">
                <a:latin typeface="Arial"/>
                <a:cs typeface="Arial"/>
              </a:rPr>
              <a:t>= </a:t>
            </a:r>
            <a:r>
              <a:rPr sz="3600" i="0" spc="-5" dirty="0">
                <a:latin typeface="Arial"/>
                <a:cs typeface="Arial"/>
              </a:rPr>
              <a:t>Wx </a:t>
            </a:r>
            <a:r>
              <a:rPr sz="3600" i="0" dirty="0">
                <a:latin typeface="Arial"/>
                <a:cs typeface="Arial"/>
              </a:rPr>
              <a:t>+</a:t>
            </a:r>
            <a:r>
              <a:rPr sz="3600" i="0" spc="-125" dirty="0">
                <a:latin typeface="Arial"/>
                <a:cs typeface="Arial"/>
              </a:rPr>
              <a:t> </a:t>
            </a:r>
            <a:r>
              <a:rPr sz="3600" i="0" dirty="0"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347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</a:t>
            </a:r>
            <a:r>
              <a:rPr sz="2400" i="0" spc="-80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Deformation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605" y="3726498"/>
            <a:ext cx="116840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5410" marR="5080" indent="-93345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Umberto Salvagnin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3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6936" y="3694018"/>
            <a:ext cx="918844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415" marR="5080" indent="-635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Tom Thai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6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8201" y="3709172"/>
            <a:ext cx="9194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415" marR="5080" indent="-635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sare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bear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6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242" y="1303272"/>
            <a:ext cx="2237620" cy="23797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8640" y="1303272"/>
            <a:ext cx="1998095" cy="23797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2312" y="1303272"/>
            <a:ext cx="2178878" cy="23797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47298" y="3741647"/>
            <a:ext cx="116840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5410" marR="5080" indent="-93345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Umberto Salvagnin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CC-BY</a:t>
            </a:r>
            <a:r>
              <a:rPr sz="600" u="sng" spc="-3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99536" y="1303272"/>
            <a:ext cx="2273695" cy="23797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D0F60-DEAF-4186-A294-84360BF66062}"/>
              </a:ext>
            </a:extLst>
          </p:cNvPr>
          <p:cNvSpPr txBox="1"/>
          <p:nvPr/>
        </p:nvSpPr>
        <p:spPr>
          <a:xfrm>
            <a:off x="3503080" y="748855"/>
            <a:ext cx="21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자세와 위치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3156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</a:t>
            </a:r>
            <a:r>
              <a:rPr sz="2400" i="0" spc="-85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Occlusion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6083" y="3534494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2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2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8677" y="3486869"/>
            <a:ext cx="116014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9560" marR="5080" indent="-277495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jonsson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licensed 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CC-BY</a:t>
            </a:r>
            <a:r>
              <a:rPr sz="600" u="sng" spc="-1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6336" y="1354397"/>
            <a:ext cx="2245807" cy="20890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4819" y="1354397"/>
            <a:ext cx="2936319" cy="2089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9818" y="3534494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03813" y="1367597"/>
            <a:ext cx="2750194" cy="2062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004B7-3937-44DC-826B-C6EFAB9C71CE}"/>
              </a:ext>
            </a:extLst>
          </p:cNvPr>
          <p:cNvSpPr txBox="1"/>
          <p:nvPr/>
        </p:nvSpPr>
        <p:spPr>
          <a:xfrm>
            <a:off x="3017873" y="754873"/>
            <a:ext cx="310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고양이의 일부분만 나온 사진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672" y="1190247"/>
            <a:ext cx="3824142" cy="2549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09208" y="383070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4" y="137032"/>
            <a:ext cx="442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0" spc="-5" dirty="0">
                <a:latin typeface="Arial"/>
                <a:cs typeface="Arial"/>
              </a:rPr>
              <a:t>Challenges</a:t>
            </a:r>
            <a:r>
              <a:rPr sz="2400" i="0" spc="-5" dirty="0">
                <a:latin typeface="Arial"/>
                <a:cs typeface="Arial"/>
              </a:rPr>
              <a:t>: Background</a:t>
            </a:r>
            <a:r>
              <a:rPr sz="2400" i="0" spc="-90" dirty="0">
                <a:latin typeface="Arial"/>
                <a:cs typeface="Arial"/>
              </a:rPr>
              <a:t> </a:t>
            </a:r>
            <a:r>
              <a:rPr sz="2400" i="0" spc="-5" dirty="0">
                <a:latin typeface="Arial"/>
                <a:cs typeface="Arial"/>
              </a:rPr>
              <a:t>Clutter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17990" y="1190245"/>
            <a:ext cx="3112243" cy="254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40953" y="3830702"/>
            <a:ext cx="1266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6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CC0 1.0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public</a:t>
            </a:r>
            <a:r>
              <a:rPr sz="600" spc="-5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05644" y="4693239"/>
            <a:ext cx="11176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6,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8A91A-20EC-4667-BD67-7E8418262162}"/>
              </a:ext>
            </a:extLst>
          </p:cNvPr>
          <p:cNvSpPr txBox="1"/>
          <p:nvPr/>
        </p:nvSpPr>
        <p:spPr>
          <a:xfrm>
            <a:off x="3262147" y="674552"/>
            <a:ext cx="26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배경과 구분하기 힘들 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3321</Words>
  <Application>Microsoft Office PowerPoint</Application>
  <PresentationFormat>화면 슬라이드 쇼(16:9)</PresentationFormat>
  <Paragraphs>717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맑은 고딕</vt:lpstr>
      <vt:lpstr>Arial</vt:lpstr>
      <vt:lpstr>Calibri</vt:lpstr>
      <vt:lpstr>Courier New</vt:lpstr>
      <vt:lpstr>Times New Roman</vt:lpstr>
      <vt:lpstr>Office Theme</vt:lpstr>
      <vt:lpstr>PowerPoint 프레젠테이션</vt:lpstr>
      <vt:lpstr>PowerPoint 프레젠테이션</vt:lpstr>
      <vt:lpstr>Image Classification: A core task in Computer Vision</vt:lpstr>
      <vt:lpstr>The Problem: Semantic Gap</vt:lpstr>
      <vt:lpstr>Challenges: Viewpoint variation</vt:lpstr>
      <vt:lpstr>Challenges: Illumination</vt:lpstr>
      <vt:lpstr>Challenges: Deformation</vt:lpstr>
      <vt:lpstr>Challenges: Occlusion</vt:lpstr>
      <vt:lpstr>Challenges: Background Clutter</vt:lpstr>
      <vt:lpstr>Challenges: Intraclass variation</vt:lpstr>
      <vt:lpstr>PowerPoint 프레젠테이션</vt:lpstr>
      <vt:lpstr>An image classifier</vt:lpstr>
      <vt:lpstr>Attempts have been made</vt:lpstr>
      <vt:lpstr>Data-Driven Approach</vt:lpstr>
      <vt:lpstr>First classifier: Nearest Neighbor</vt:lpstr>
      <vt:lpstr>Example Dataset: CIFAR10</vt:lpstr>
      <vt:lpstr>Example Dataset: CIFAR10</vt:lpstr>
      <vt:lpstr>Distance Metric to compare images</vt:lpstr>
      <vt:lpstr>PowerPoint 프레젠테이션</vt:lpstr>
      <vt:lpstr>PowerPoint 프레젠테이션</vt:lpstr>
      <vt:lpstr>Nearest Neighbor classifier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 does this look like?</vt:lpstr>
      <vt:lpstr>K-Nearest Neighbors</vt:lpstr>
      <vt:lpstr>What does this look like?</vt:lpstr>
      <vt:lpstr>PowerPoint 프레젠테이션</vt:lpstr>
      <vt:lpstr>K-Nearest Neighbors: Distance Metric</vt:lpstr>
      <vt:lpstr>Hyperparameters</vt:lpstr>
      <vt:lpstr>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PowerPoint 프레젠테이션</vt:lpstr>
      <vt:lpstr>k-Nearest Neighbor on images never used.</vt:lpstr>
      <vt:lpstr>PowerPoint 프레젠테이션</vt:lpstr>
      <vt:lpstr>k-Nearest Neighbor on images never used.</vt:lpstr>
      <vt:lpstr>PowerPoint 프레젠테이션</vt:lpstr>
      <vt:lpstr>PowerPoint 프레젠테이션</vt:lpstr>
      <vt:lpstr>PowerPoint 프레젠테이션</vt:lpstr>
      <vt:lpstr>Recall CIFAR10</vt:lpstr>
      <vt:lpstr>f(x,W) = Wx</vt:lpstr>
      <vt:lpstr>PowerPoint 프레젠테이션</vt:lpstr>
      <vt:lpstr>PowerPoint 프레젠테이션</vt:lpstr>
      <vt:lpstr>Example with an image with 4 pixels, and 3 classes (cat/dog/ship)</vt:lpstr>
      <vt:lpstr>f(x,W) = Wx + b</vt:lpstr>
      <vt:lpstr>PowerPoint 프레젠테이션</vt:lpstr>
      <vt:lpstr>Interpreting a Linear Classifier</vt:lpstr>
      <vt:lpstr>Hard cases for a linear classifier</vt:lpstr>
      <vt:lpstr>So far: Defined a (linear) score function f(x,W) = Wx + b</vt:lpstr>
      <vt:lpstr>f(x,W) = Wx + 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오준영</cp:lastModifiedBy>
  <cp:revision>265</cp:revision>
  <dcterms:created xsi:type="dcterms:W3CDTF">2020-07-23T08:21:12Z</dcterms:created>
  <dcterms:modified xsi:type="dcterms:W3CDTF">2020-07-24T01:50:10Z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2020-07-23T00:00:00Z</vt:filetime>
  </property>
</Properties>
</file>